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Permanent Marker"/>
      <p:regular r:id="rId63"/>
    </p:embeddedFont>
    <p:embeddedFont>
      <p:font typeface="Comfortaa"/>
      <p:regular r:id="rId64"/>
      <p:bold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4C5D74-9488-4ABE-9E4C-4997134423F7}">
  <a:tblStyle styleId="{F04C5D74-9488-4ABE-9E4C-4997134423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Comfortaa-regular.fntdata"/><Relationship Id="rId63" Type="http://schemas.openxmlformats.org/officeDocument/2006/relationships/font" Target="fonts/PermanentMarker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schemas.openxmlformats.org/officeDocument/2006/relationships/font" Target="fonts/Comfortaa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828790c3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828790c3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55349779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e55349779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1daa854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1daa854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f0882e01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f0882e01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553497796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553497796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553497796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553497796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15bd1a4f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f15bd1a4f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553497796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553497796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56e1c1c94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56e1c1c94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553497796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553497796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c6c717b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c6c717b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553497796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553497796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553497796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553497796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553497796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553497796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56e1c1c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56e1c1c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4347866f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4347866f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56e1c1c94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56e1c1c9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56e1c1c9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56e1c1c9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e56e1c1c9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e56e1c1c9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56e1c1c9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56e1c1c9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56e1c1c94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56e1c1c9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e799da3f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e799da3f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56e1c1c94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e56e1c1c9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56e1c1c9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56e1c1c9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56e1c1c9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56e1c1c9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56e1c1c94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56e1c1c94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56e1c1c94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56e1c1c94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56e1c1c9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56e1c1c9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58c50929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e58c50929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58c50929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58c50929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e58c50929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e58c50929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58c50929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58c50929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799da3f2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799da3f2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58c50929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58c50929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7cd085f6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e7cd085f6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e7cd085f6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e7cd085f6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7cd085f6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7cd085f6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e7cd085f6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e7cd085f6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799da3f2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e799da3f2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799da3f2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e799da3f2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04347866f9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04347866f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e7c6c717be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e7c6c717be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e7cd085f6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e7cd085f6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7cd085f6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7cd085f6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7cd085f6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7cd085f6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7cd085f6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7cd085f6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e7cd085f6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e7cd085f6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7cd085f6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e7cd085f6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e7cd085f6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e7cd085f6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e7cd085f6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e7cd085f6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7cd085f6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7cd085f6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debf43953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debf43953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553497796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55349779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553497796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553497796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799da3f2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799da3f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6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Prevenção do Suicídio no Hospital Geral</a:t>
            </a:r>
            <a:endParaRPr sz="8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200" y="841575"/>
            <a:ext cx="3836951" cy="383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1627800" y="0"/>
            <a:ext cx="5888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Suicídio no Mundo</a:t>
            </a:r>
            <a:endParaRPr b="1" sz="29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77375" y="1072325"/>
            <a:ext cx="2778600" cy="9735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Todos os anos aproximadamente 800.000 pessoas morrem por suicídio no mundo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2"/>
          <p:cNvSpPr/>
          <p:nvPr/>
        </p:nvSpPr>
        <p:spPr>
          <a:xfrm>
            <a:off x="6076625" y="1072325"/>
            <a:ext cx="2778600" cy="97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Está entre as 20 causas de morte mais comuns, a frente de malária, câncer de mama, guerras 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 homicídios 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6127050" y="3403425"/>
            <a:ext cx="2778600" cy="97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 cada suicídio ocorrem cerca de 20 tentativas de suicídio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77375" y="3403425"/>
            <a:ext cx="2778600" cy="973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É a segunda causa de morte na faixa etária dos 15 aos 29 anos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650" y="0"/>
            <a:ext cx="5124800" cy="514350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>
              <a:srgbClr val="000000">
                <a:alpha val="92000"/>
              </a:srgbClr>
            </a:outerShdw>
          </a:effectLst>
        </p:spPr>
      </p:pic>
      <p:sp>
        <p:nvSpPr>
          <p:cNvPr id="134" name="Google Shape;134;p23"/>
          <p:cNvSpPr txBox="1"/>
          <p:nvPr/>
        </p:nvSpPr>
        <p:spPr>
          <a:xfrm>
            <a:off x="-13975" y="1894400"/>
            <a:ext cx="1980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São </a:t>
            </a: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aproximadamente 14.000 mortes por ano </a:t>
            </a:r>
            <a:endParaRPr sz="17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7070875" y="3125900"/>
            <a:ext cx="18492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 tentativas são mais frequentes entre as mulheres</a:t>
            </a:r>
            <a:endParaRPr b="1"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2088000" y="157525"/>
            <a:ext cx="4730100" cy="769500"/>
          </a:xfrm>
          <a:prstGeom prst="rect">
            <a:avLst/>
          </a:prstGeom>
          <a:gradFill>
            <a:gsLst>
              <a:gs pos="0">
                <a:srgbClr val="9FC5E8"/>
              </a:gs>
              <a:gs pos="14000">
                <a:srgbClr val="CCDDFB"/>
              </a:gs>
              <a:gs pos="44000">
                <a:srgbClr val="FFFFFF">
                  <a:alpha val="0"/>
                </a:srgbClr>
              </a:gs>
              <a:gs pos="89000">
                <a:srgbClr val="98BBF7"/>
              </a:gs>
              <a:gs pos="93000">
                <a:srgbClr val="889EC5"/>
              </a:gs>
              <a:gs pos="97000">
                <a:srgbClr val="4D6EA8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BF1"/>
                </a:solidFill>
                <a:latin typeface="Comfortaa"/>
                <a:ea typeface="Comfortaa"/>
                <a:cs typeface="Comfortaa"/>
                <a:sym typeface="Comfortaa"/>
              </a:rPr>
              <a:t>O Brasil é o oitavo país do mundo em números absolutos de suicídio </a:t>
            </a:r>
            <a:endParaRPr b="1" sz="1900">
              <a:solidFill>
                <a:srgbClr val="FFFBF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6960025" y="1014425"/>
            <a:ext cx="20709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número de suicídios é maior entre os homens </a:t>
            </a:r>
            <a:endParaRPr b="1"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(3 a cada 4)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113" y="0"/>
            <a:ext cx="45621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1197388" y="878900"/>
            <a:ext cx="22626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Entre os homens é mais frequente na faixa etária dos 50 aos 54 anos e nas mulheres dos 50 aos 59 anos</a:t>
            </a:r>
            <a:endParaRPr sz="1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1461175" y="0"/>
            <a:ext cx="30756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Rio Grande do Sul é o Estado com os maiores índices de suicídio do país</a:t>
            </a:r>
            <a:endParaRPr sz="21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5660638" y="511600"/>
            <a:ext cx="2340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As maiores taxas (suicídios /100.000 habitantes) foram observadas na faixa dos 85 aos 89 anos no sexo masculino e dos 65 aos 69 anos no sexo feminino</a:t>
            </a:r>
            <a:endParaRPr sz="15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355074" y="1976400"/>
            <a:ext cx="3947216" cy="29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4857025" y="1972236"/>
            <a:ext cx="3947225" cy="293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2916600" y="4918375"/>
            <a:ext cx="331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lt1"/>
                </a:solidFill>
              </a:rPr>
              <a:t>Centro Estadual de Vigilância em Saúde/RS - 2019</a:t>
            </a:r>
            <a:endParaRPr b="1" sz="6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/>
        </p:nvSpPr>
        <p:spPr>
          <a:xfrm>
            <a:off x="1106875" y="1352350"/>
            <a:ext cx="2517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Alguns exemplos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655325" y="2093750"/>
            <a:ext cx="2769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Doenças mentais</a:t>
            </a: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5"/>
          <p:cNvSpPr txBox="1"/>
          <p:nvPr/>
        </p:nvSpPr>
        <p:spPr>
          <a:xfrm>
            <a:off x="731075" y="2605900"/>
            <a:ext cx="38541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Tentativas prévias de suicídio</a:t>
            </a: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5"/>
          <p:cNvSpPr txBox="1"/>
          <p:nvPr/>
        </p:nvSpPr>
        <p:spPr>
          <a:xfrm>
            <a:off x="730500" y="3118075"/>
            <a:ext cx="4010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Doenças crônicas ou terminais</a:t>
            </a: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755713" y="3612400"/>
            <a:ext cx="3220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Acesso aos meios letais</a:t>
            </a: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4846825" y="1509100"/>
            <a:ext cx="3681000" cy="26691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FFFFFF">
                  <a:alpha val="0"/>
                </a:srgbClr>
              </a:gs>
              <a:gs pos="51000">
                <a:srgbClr val="FFFFFF">
                  <a:alpha val="0"/>
                </a:srgbClr>
              </a:gs>
              <a:gs pos="93000">
                <a:srgbClr val="B9B9B9"/>
              </a:gs>
              <a:gs pos="97000">
                <a:srgbClr val="969696"/>
              </a:gs>
              <a:gs pos="100000">
                <a:srgbClr val="73737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5344675" y="1699175"/>
            <a:ext cx="2685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risco de suicídio em hospitais gerais é cerca de três vezes maior que na população em geral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/>
        </p:nvSpPr>
        <p:spPr>
          <a:xfrm>
            <a:off x="2205000" y="2210100"/>
            <a:ext cx="473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mitos e verdades</a:t>
            </a:r>
            <a:endParaRPr sz="35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1926450" y="360475"/>
            <a:ext cx="5291100" cy="1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27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O comportamento suicida é historicamente associado a uma série de erros e preconceitos</a:t>
            </a:r>
            <a:r>
              <a:rPr b="1" lang="en" sz="2500">
                <a:solidFill>
                  <a:schemeClr val="lt1"/>
                </a:solidFill>
                <a:highlight>
                  <a:schemeClr val="lt2"/>
                </a:highlight>
              </a:rPr>
              <a:t> </a:t>
            </a:r>
            <a:endParaRPr sz="1800"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1926450" y="360475"/>
            <a:ext cx="5291100" cy="1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27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Eles representam uma das principais barreiras ao cuidado das pessoas em risco</a:t>
            </a:r>
            <a:endParaRPr sz="2700">
              <a:solidFill>
                <a:schemeClr val="dk1"/>
              </a:solidFill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2023800" y="4935525"/>
            <a:ext cx="5096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2"/>
                </a:solidFill>
              </a:rPr>
              <a:t>https://www.flickr.com/photos/lord_yo/3589804766</a:t>
            </a:r>
            <a:endParaRPr sz="6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/>
        </p:nvSpPr>
        <p:spPr>
          <a:xfrm>
            <a:off x="1362450" y="191100"/>
            <a:ext cx="6419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Vamos conhecer alguns mitos comuns sobre o comportamento suicida</a:t>
            </a:r>
            <a:endParaRPr sz="16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1362450" y="152400"/>
            <a:ext cx="64191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A compreensão do comportamento suicida deve ser baseada em fatos, não em preconceitos</a:t>
            </a:r>
            <a:endParaRPr sz="16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137850" y="4710600"/>
            <a:ext cx="886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2"/>
                </a:solidFill>
              </a:rPr>
              <a:t>William Simpson (artist, 1823–1899) E. Walker (lithographer, lifespan unknown, working for Day &amp; Son) Publishers: Paul and Dominic Colnaghi, London; Goupil &amp; Cie, Paris; Otto Wiegel, Leipzig. Restoration by Adam Cuerden (https://commons.wikimedia.org/wiki/File:'One_of_the_wards_in_the_hospital_at_Scutari'._Wellcome_M0007724_-_restoration,_cropped.jpg), https://creativecommons.org/licenses/by/4.0/legalcode</a:t>
            </a:r>
            <a:endParaRPr sz="6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/>
        </p:nvSpPr>
        <p:spPr>
          <a:xfrm>
            <a:off x="3133600" y="163300"/>
            <a:ext cx="6041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Quem ameaça se matar não se mata, só quer chamar a atenção</a:t>
            </a:r>
            <a:endParaRPr b="1" sz="34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1499634">
            <a:off x="4322426" y="557829"/>
            <a:ext cx="3161021" cy="102565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sz="9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648450" y="2409800"/>
            <a:ext cx="7847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A maioria dos suicidas fala ou dá sinais sobre suas ideias de morte</a:t>
            </a:r>
            <a:endParaRPr b="1" sz="34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535650" y="494500"/>
            <a:ext cx="5212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Quem quer se matar, se mata mesmo </a:t>
            </a:r>
            <a:endParaRPr b="1" sz="34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1"/>
          <p:cNvSpPr/>
          <p:nvPr/>
        </p:nvSpPr>
        <p:spPr>
          <a:xfrm rot="1499634">
            <a:off x="4561551" y="566529"/>
            <a:ext cx="3161021" cy="102565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sz="9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648450" y="2211850"/>
            <a:ext cx="7847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A maioria das pessoas que pensa em se matar tem sentimentos ambivalentes</a:t>
            </a:r>
            <a:endParaRPr b="1" sz="34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642950" y="1104575"/>
            <a:ext cx="8055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Para avançar ou retroceder utilize as setas                 no</a:t>
            </a:r>
            <a:endParaRPr b="1"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teclado do seu computador.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60" name="Google Shape;60;p14"/>
          <p:cNvSpPr txBox="1"/>
          <p:nvPr>
            <p:ph type="ctrTitle"/>
          </p:nvPr>
        </p:nvSpPr>
        <p:spPr>
          <a:xfrm>
            <a:off x="642950" y="2293325"/>
            <a:ext cx="7893900" cy="10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curso deve ser assistido no modo de apresentação: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61" name="Google Shape;61;p14"/>
          <p:cNvSpPr txBox="1"/>
          <p:nvPr>
            <p:ph type="ctrTitle"/>
          </p:nvPr>
        </p:nvSpPr>
        <p:spPr>
          <a:xfrm>
            <a:off x="177950" y="129075"/>
            <a:ext cx="8520600" cy="7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27499"/>
              <a:buFont typeface="Arial"/>
              <a:buNone/>
            </a:pPr>
            <a:r>
              <a:rPr b="1" lang="en" sz="3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Orientações de navegação</a:t>
            </a:r>
            <a:endParaRPr sz="8600">
              <a:solidFill>
                <a:schemeClr val="lt2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8945" y="1094375"/>
            <a:ext cx="903484" cy="647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4"/>
          <p:cNvGrpSpPr/>
          <p:nvPr/>
        </p:nvGrpSpPr>
        <p:grpSpPr>
          <a:xfrm>
            <a:off x="2473250" y="2868540"/>
            <a:ext cx="3705701" cy="2084459"/>
            <a:chOff x="5340925" y="2802315"/>
            <a:chExt cx="3705701" cy="2084459"/>
          </a:xfrm>
        </p:grpSpPr>
        <p:pic>
          <p:nvPicPr>
            <p:cNvPr id="64" name="Google Shape;64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40925" y="2802315"/>
              <a:ext cx="3705701" cy="2084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4"/>
            <p:cNvSpPr/>
            <p:nvPr/>
          </p:nvSpPr>
          <p:spPr>
            <a:xfrm>
              <a:off x="8223100" y="3131250"/>
              <a:ext cx="676800" cy="310800"/>
            </a:xfrm>
            <a:prstGeom prst="ellipse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 rot="-1200627">
              <a:off x="7170808" y="3600112"/>
              <a:ext cx="859168" cy="81993"/>
            </a:xfrm>
            <a:prstGeom prst="rightArrow">
              <a:avLst>
                <a:gd fmla="val 50000" name="adj1"/>
                <a:gd fmla="val 295178" name="adj2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 rot="-2700000">
              <a:off x="7536522" y="3861489"/>
              <a:ext cx="859559" cy="82307"/>
            </a:xfrm>
            <a:prstGeom prst="rightArrow">
              <a:avLst>
                <a:gd fmla="val 50000" name="adj1"/>
                <a:gd fmla="val 295178" name="adj2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 rot="-4199783">
              <a:off x="7979070" y="4022574"/>
              <a:ext cx="859450" cy="82377"/>
            </a:xfrm>
            <a:prstGeom prst="rightArrow">
              <a:avLst>
                <a:gd fmla="val 50000" name="adj1"/>
                <a:gd fmla="val 295178" name="adj2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/>
        </p:nvSpPr>
        <p:spPr>
          <a:xfrm>
            <a:off x="3209800" y="218100"/>
            <a:ext cx="5899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Um paciente deprimido e com ideação suicida que melhora de um dia para o outro está fora de risco</a:t>
            </a:r>
            <a:endParaRPr b="1" sz="28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2"/>
          <p:cNvSpPr/>
          <p:nvPr/>
        </p:nvSpPr>
        <p:spPr>
          <a:xfrm rot="1499634">
            <a:off x="4579051" y="474179"/>
            <a:ext cx="3161021" cy="102565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sz="9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2"/>
          <p:cNvSpPr txBox="1"/>
          <p:nvPr/>
        </p:nvSpPr>
        <p:spPr>
          <a:xfrm>
            <a:off x="648450" y="1970950"/>
            <a:ext cx="78471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Muitos suicídios ocorrem após a melhora inicial de um quadro depressivo, quando o paciente volta a ter energia mas o humor permanece deprimido e os pensamentos suicidas ainda estão presentes</a:t>
            </a:r>
            <a:endParaRPr b="1" sz="26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648300" y="3660900"/>
            <a:ext cx="78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Em algumas situações a aparente melhora ocorre porque a pessoa tomou a decisão de se matar e sente-se aliviada por isso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/>
        </p:nvSpPr>
        <p:spPr>
          <a:xfrm>
            <a:off x="3591100" y="157175"/>
            <a:ext cx="5143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Não devemos falar sobre suicídio, isso pode aumentar o risco</a:t>
            </a:r>
            <a:endParaRPr b="1" sz="32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3"/>
          <p:cNvSpPr/>
          <p:nvPr/>
        </p:nvSpPr>
        <p:spPr>
          <a:xfrm rot="1499634">
            <a:off x="4582351" y="581704"/>
            <a:ext cx="3161021" cy="102565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sz="9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648450" y="2266950"/>
            <a:ext cx="7847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Falar sobre suicídio não aumenta o risco. Perguntar sobre pensamentos de suicídio pode aliviar a angústia e fazer com que o paciente sinta-se compreendido</a:t>
            </a:r>
            <a:endParaRPr b="1" sz="30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/>
        </p:nvSpPr>
        <p:spPr>
          <a:xfrm>
            <a:off x="3403975" y="184900"/>
            <a:ext cx="5583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Quando uma pessoa pensa em se suicidar terá risco de suicídio para o resto da vida</a:t>
            </a:r>
            <a:endParaRPr b="1" sz="30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4"/>
          <p:cNvSpPr/>
          <p:nvPr/>
        </p:nvSpPr>
        <p:spPr>
          <a:xfrm rot="1499634">
            <a:off x="4615426" y="563229"/>
            <a:ext cx="3161021" cy="102565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sz="9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4"/>
          <p:cNvSpPr txBox="1"/>
          <p:nvPr/>
        </p:nvSpPr>
        <p:spPr>
          <a:xfrm>
            <a:off x="648450" y="2274925"/>
            <a:ext cx="784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Risco de suicídio não é permanente e pode ser eficazmente tratado. Algumas pessoas nunca mais irão apresentar risco</a:t>
            </a:r>
            <a:endParaRPr b="1" sz="31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/>
        </p:nvSpPr>
        <p:spPr>
          <a:xfrm>
            <a:off x="3216800" y="497400"/>
            <a:ext cx="5817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A mídia pode e deve falar sobre suicídio </a:t>
            </a:r>
            <a:endParaRPr b="1" sz="32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5"/>
          <p:cNvSpPr/>
          <p:nvPr/>
        </p:nvSpPr>
        <p:spPr>
          <a:xfrm rot="1499647">
            <a:off x="3891681" y="462473"/>
            <a:ext cx="4468136" cy="1025654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VERDADE</a:t>
            </a:r>
            <a:endParaRPr b="1" sz="55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99000" y="2271450"/>
            <a:ext cx="8346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highlight>
                  <a:schemeClr val="lt2"/>
                </a:highlight>
                <a:latin typeface="Calibri"/>
                <a:ea typeface="Calibri"/>
                <a:cs typeface="Calibri"/>
                <a:sym typeface="Calibri"/>
              </a:rPr>
              <a:t>Falar sobre o suicídio de forma responsável e adequada ajuda a reduzir o estigma, facilitando a busca de ajuda por quem precisa. Levar informações corretas as pessoas e a sociedade como um todo é fundamental</a:t>
            </a:r>
            <a:endParaRPr b="1" sz="2600"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19050"/>
            <a:ext cx="3133599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376"/>
              <a:buFont typeface="Arial"/>
              <a:buNone/>
            </a:pPr>
            <a:r>
              <a:rPr b="1" lang="en" sz="3744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Módulo 2</a:t>
            </a:r>
            <a:endParaRPr b="1" sz="2244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6"/>
          <p:cNvSpPr txBox="1"/>
          <p:nvPr/>
        </p:nvSpPr>
        <p:spPr>
          <a:xfrm>
            <a:off x="152400" y="1352850"/>
            <a:ext cx="4041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Fatores de risco</a:t>
            </a:r>
            <a:endParaRPr sz="2700">
              <a:solidFill>
                <a:schemeClr val="dk1"/>
              </a:solidFill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e</a:t>
            </a:r>
            <a:endParaRPr sz="2700">
              <a:solidFill>
                <a:schemeClr val="dk1"/>
              </a:solidFill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Fatores de proteção</a:t>
            </a:r>
            <a:endParaRPr sz="27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423450" y="2891625"/>
            <a:ext cx="3499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Ideação e plano de suicídio, sinais de alerta</a:t>
            </a:r>
            <a:endParaRPr sz="27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0" name="Google Shape;240;p36"/>
          <p:cNvSpPr/>
          <p:nvPr/>
        </p:nvSpPr>
        <p:spPr>
          <a:xfrm>
            <a:off x="3930150" y="1560750"/>
            <a:ext cx="138600" cy="1015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1" name="Google Shape;241;p36"/>
          <p:cNvSpPr txBox="1"/>
          <p:nvPr/>
        </p:nvSpPr>
        <p:spPr>
          <a:xfrm>
            <a:off x="3626100" y="1791600"/>
            <a:ext cx="4984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Indicados para avaliar a presença de risco</a:t>
            </a:r>
            <a:endParaRPr sz="23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2" name="Google Shape;242;p36"/>
          <p:cNvSpPr/>
          <p:nvPr/>
        </p:nvSpPr>
        <p:spPr>
          <a:xfrm>
            <a:off x="3916350" y="3160113"/>
            <a:ext cx="412800" cy="180300"/>
          </a:xfrm>
          <a:prstGeom prst="notched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"/>
          <p:cNvSpPr txBox="1"/>
          <p:nvPr/>
        </p:nvSpPr>
        <p:spPr>
          <a:xfrm>
            <a:off x="4068750" y="2928525"/>
            <a:ext cx="49845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Indicados para avaliar a intensidade do risco naquele momento</a:t>
            </a:r>
            <a:endParaRPr sz="23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44" name="Google Shape;244;p36"/>
          <p:cNvSpPr/>
          <p:nvPr/>
        </p:nvSpPr>
        <p:spPr>
          <a:xfrm>
            <a:off x="3916350" y="3404375"/>
            <a:ext cx="412800" cy="180300"/>
          </a:xfrm>
          <a:prstGeom prst="notched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4339725" y="807750"/>
            <a:ext cx="45663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Fatores de risco e de proteção são características do indivíduo ou do meio que estão associadas à elevação (fatores de risco) ou a redução (fatores de proteção) do risco de suicídio</a:t>
            </a:r>
            <a:endParaRPr sz="24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4339725" y="1305925"/>
            <a:ext cx="45663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Os f</a:t>
            </a:r>
            <a:r>
              <a:rPr b="1" lang="en" sz="24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atores de risco podem ser divididos em:</a:t>
            </a:r>
            <a:endParaRPr sz="24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/>
        </p:nvSpPr>
        <p:spPr>
          <a:xfrm>
            <a:off x="4339725" y="807750"/>
            <a:ext cx="4566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Predisponentes ou crônicos: características do indivíduo e de sua história de vida, estão relacionados ao aumento do risco ao longo da vida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4339725" y="2640150"/>
            <a:ext cx="45663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Precipitantes ou agudos: ligados ao contexto de vida atual, estão relacionados ao aumento do risco agudo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2288850" y="4194750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Vamos ver alguns exemplos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/>
        </p:nvSpPr>
        <p:spPr>
          <a:xfrm>
            <a:off x="2288850" y="114550"/>
            <a:ext cx="456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Fatores de risco crônicos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4693100" y="862725"/>
            <a:ext cx="4566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CC0000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Tentativa prévia: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2000">
                <a:solidFill>
                  <a:srgbClr val="CC0000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principal fator de risco para suicídio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2162775" y="1665075"/>
            <a:ext cx="45663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CC0000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Diagnóstico</a:t>
            </a:r>
            <a:r>
              <a:rPr b="1" lang="en" sz="2000">
                <a:solidFill>
                  <a:srgbClr val="CC0000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de transtorno mental ou por uso de substâncias: presente em mais de 90% dos casos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39"/>
          <p:cNvSpPr txBox="1"/>
          <p:nvPr/>
        </p:nvSpPr>
        <p:spPr>
          <a:xfrm>
            <a:off x="757425" y="4214925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História familiar de suicídio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6" name="Google Shape;266;p39"/>
          <p:cNvSpPr txBox="1"/>
          <p:nvPr/>
        </p:nvSpPr>
        <p:spPr>
          <a:xfrm>
            <a:off x="5753500" y="3143475"/>
            <a:ext cx="33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História de maus tratos na infância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126800" y="3389600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Impulsividade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6391250" y="4152100"/>
            <a:ext cx="2357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Baixa tolerância a frustrações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/>
        </p:nvSpPr>
        <p:spPr>
          <a:xfrm>
            <a:off x="2288850" y="114550"/>
            <a:ext cx="456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Fatores de risco agudos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4110825" y="1922600"/>
            <a:ext cx="4566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Rompimento de relacionamento amoroso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40"/>
          <p:cNvSpPr txBox="1"/>
          <p:nvPr/>
        </p:nvSpPr>
        <p:spPr>
          <a:xfrm>
            <a:off x="5491475" y="856875"/>
            <a:ext cx="31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CC0000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Acesso aos meios letais 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743825" y="4454750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Perda de emprego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83200" y="3285125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Dificuldades financeiras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1414125" y="2721438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Desonra, vergonha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4802225" y="3545625"/>
            <a:ext cx="4566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Diagnóstico de doença terminal, incapacitante, dôr crônica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40"/>
          <p:cNvSpPr txBox="1"/>
          <p:nvPr/>
        </p:nvSpPr>
        <p:spPr>
          <a:xfrm>
            <a:off x="1615325" y="1301150"/>
            <a:ext cx="456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Uso de substâncias</a:t>
            </a:r>
            <a:r>
              <a:rPr b="1" lang="en" sz="20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/>
        </p:nvSpPr>
        <p:spPr>
          <a:xfrm>
            <a:off x="332725" y="1312575"/>
            <a:ext cx="30000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Cerca de 50% das </a:t>
            </a:r>
            <a:r>
              <a:rPr b="1" lang="en" sz="2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Tentativas de Suicídio são Impulsivas</a:t>
            </a:r>
            <a:endParaRPr b="1" sz="3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41"/>
          <p:cNvSpPr txBox="1"/>
          <p:nvPr/>
        </p:nvSpPr>
        <p:spPr>
          <a:xfrm>
            <a:off x="5379075" y="29322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Têm evolução rápida</a:t>
            </a:r>
            <a:endParaRPr b="1" sz="2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5379075" y="2041138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difíceis de prever</a:t>
            </a:r>
            <a:endParaRPr b="1" sz="16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5379075" y="3732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Têm curta duração</a:t>
            </a:r>
            <a:endParaRPr b="1" sz="2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5379075" y="5674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tentativas de suicídio sem planejamento</a:t>
            </a:r>
            <a:endParaRPr b="1" sz="2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Prevenção do Suicídio no Hospital Geral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844650" y="1152475"/>
            <a:ext cx="75261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objetivo deste curso é trazer informações para ajudar você, profissional de saúde que trabalha em hospital geral,  a desmistificar os tabus em torno do suicídio, identificar, acolher e encaminhar de forma adequada os pacientes em risco. </a:t>
            </a:r>
            <a:r>
              <a:rPr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4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/>
          <p:nvPr/>
        </p:nvSpPr>
        <p:spPr>
          <a:xfrm>
            <a:off x="5517825" y="437175"/>
            <a:ext cx="3000000" cy="4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Nessas situações, ter ou não acesso aos meios letais pode fazer a diferença entre a vida e a morte</a:t>
            </a:r>
            <a:endParaRPr b="1" sz="2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/>
          <p:nvPr/>
        </p:nvSpPr>
        <p:spPr>
          <a:xfrm>
            <a:off x="-310875" y="0"/>
            <a:ext cx="456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Fatores de Proteção</a:t>
            </a:r>
            <a:r>
              <a:rPr b="1" lang="en" sz="2400">
                <a:solidFill>
                  <a:schemeClr val="dk1"/>
                </a:solidFill>
                <a:highlight>
                  <a:srgbClr val="C9DAF8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solidFill>
                <a:schemeClr val="dk1"/>
              </a:solidFill>
              <a:highlight>
                <a:srgbClr val="C9DAF8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291125" y="7196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Suporte social e familiar, relacionamento estável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1" name="Google Shape;301;p43"/>
          <p:cNvSpPr txBox="1"/>
          <p:nvPr/>
        </p:nvSpPr>
        <p:spPr>
          <a:xfrm>
            <a:off x="6592450" y="2281075"/>
            <a:ext cx="243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Autoestima, autoconfiança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6023650" y="2079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Capacidade de resolução de problemas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3" name="Google Shape;303;p43"/>
          <p:cNvSpPr txBox="1"/>
          <p:nvPr/>
        </p:nvSpPr>
        <p:spPr>
          <a:xfrm>
            <a:off x="6446950" y="3978925"/>
            <a:ext cx="265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Acesso a serviços de saúde mental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4" name="Google Shape;304;p43"/>
          <p:cNvSpPr txBox="1"/>
          <p:nvPr/>
        </p:nvSpPr>
        <p:spPr>
          <a:xfrm>
            <a:off x="-110900" y="23965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Emprego fixo ou ocupação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5" name="Google Shape;305;p43"/>
          <p:cNvSpPr txBox="1"/>
          <p:nvPr/>
        </p:nvSpPr>
        <p:spPr>
          <a:xfrm>
            <a:off x="124900" y="3466875"/>
            <a:ext cx="3000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Flexibilidade cognitiva </a:t>
            </a:r>
            <a:r>
              <a:rPr b="1"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(capacidade de avaliar situações por mais de um ângulo e buscar soluções alternativas)</a:t>
            </a:r>
            <a:endParaRPr b="1"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6" name="Google Shape;306;p43"/>
          <p:cNvSpPr txBox="1"/>
          <p:nvPr/>
        </p:nvSpPr>
        <p:spPr>
          <a:xfrm>
            <a:off x="6377750" y="1289375"/>
            <a:ext cx="256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Gravidez e maternidade</a:t>
            </a:r>
            <a:endParaRPr b="1" sz="15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7" name="Google Shape;307;p43"/>
          <p:cNvSpPr txBox="1"/>
          <p:nvPr/>
        </p:nvSpPr>
        <p:spPr>
          <a:xfrm>
            <a:off x="124900" y="15524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Religiosidade, independente da afiliação religiosa</a:t>
            </a:r>
            <a:endParaRPr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/>
        </p:nvSpPr>
        <p:spPr>
          <a:xfrm>
            <a:off x="-76200" y="514825"/>
            <a:ext cx="306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ideação e plano de suicídio</a:t>
            </a:r>
            <a:endParaRPr sz="1500">
              <a:highlight>
                <a:srgbClr val="D9D9D9"/>
              </a:highlight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4856725" y="838000"/>
            <a:ext cx="30000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ideação suicida: ideias e pensamentos sobre morrer, estar morto ou se suicidar</a:t>
            </a:r>
            <a:endParaRPr sz="1700">
              <a:highlight>
                <a:srgbClr val="D9D9D9"/>
              </a:highlight>
            </a:endParaRPr>
          </a:p>
        </p:txBody>
      </p:sp>
      <p:sp>
        <p:nvSpPr>
          <p:cNvPr id="314" name="Google Shape;314;p44"/>
          <p:cNvSpPr txBox="1"/>
          <p:nvPr/>
        </p:nvSpPr>
        <p:spPr>
          <a:xfrm>
            <a:off x="4856725" y="2210925"/>
            <a:ext cx="3000000" cy="19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Pode se apresentar de diferentes maneiras e em diferentes níveis de gravidade</a:t>
            </a:r>
            <a:endParaRPr sz="1700">
              <a:highlight>
                <a:srgbClr val="D9D9D9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/>
          <p:nvPr/>
        </p:nvSpPr>
        <p:spPr>
          <a:xfrm>
            <a:off x="-3575" y="493950"/>
            <a:ext cx="3000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Indicadores de gravidade</a:t>
            </a:r>
            <a:endParaRPr sz="2100">
              <a:highlight>
                <a:srgbClr val="D9D9D9"/>
              </a:highlight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4681725" y="388850"/>
            <a:ext cx="30000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Intensidade dos pensamentos</a:t>
            </a:r>
            <a:endParaRPr sz="17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4681725" y="3377250"/>
            <a:ext cx="30000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prontidão para a ação  </a:t>
            </a:r>
            <a:endParaRPr/>
          </a:p>
        </p:txBody>
      </p:sp>
      <p:sp>
        <p:nvSpPr>
          <p:cNvPr id="322" name="Google Shape;322;p45"/>
          <p:cNvSpPr txBox="1"/>
          <p:nvPr/>
        </p:nvSpPr>
        <p:spPr>
          <a:xfrm>
            <a:off x="4681725" y="1398050"/>
            <a:ext cx="3000000" cy="19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Presença de plano - quanto mais específico for o plano, maior o nível de gravidade</a:t>
            </a:r>
            <a:endParaRPr sz="1700">
              <a:solidFill>
                <a:schemeClr val="dk1"/>
              </a:solidFill>
              <a:highlight>
                <a:srgbClr val="D9D9D9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/>
          <p:nvPr/>
        </p:nvSpPr>
        <p:spPr>
          <a:xfrm>
            <a:off x="4808475" y="590075"/>
            <a:ext cx="3000000" cy="2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O risco de suicídio aumenta a medida que pensamentos de morte (passivos) evoluem para pensamentos de suicídio (ativos) </a:t>
            </a:r>
            <a:endParaRPr sz="1500">
              <a:highlight>
                <a:srgbClr val="D9D9D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4808475" y="2571750"/>
            <a:ext cx="30000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e quando esses pensamentos passam a ser acompanhados por um plano e pela intenção de agir</a:t>
            </a:r>
            <a:endParaRPr sz="1500">
              <a:solidFill>
                <a:schemeClr val="dk1"/>
              </a:solidFill>
              <a:highlight>
                <a:srgbClr val="D9D9D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-3575" y="493950"/>
            <a:ext cx="3000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Indicadores de gravidade</a:t>
            </a:r>
            <a:endParaRPr sz="2100">
              <a:highlight>
                <a:srgbClr val="D9D9D9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/>
          <p:nvPr/>
        </p:nvSpPr>
        <p:spPr>
          <a:xfrm>
            <a:off x="4837375" y="1007675"/>
            <a:ext cx="30000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Quanto mais específico for o plano e a determinação de agir do paciente</a:t>
            </a:r>
            <a:r>
              <a:rPr b="1" lang="en" sz="24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highlight>
                <a:srgbClr val="D9D9D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4837375" y="31071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9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maior é o risco</a:t>
            </a:r>
            <a:endParaRPr sz="2900"/>
          </a:p>
        </p:txBody>
      </p:sp>
      <p:sp>
        <p:nvSpPr>
          <p:cNvPr id="336" name="Google Shape;336;p47"/>
          <p:cNvSpPr txBox="1"/>
          <p:nvPr/>
        </p:nvSpPr>
        <p:spPr>
          <a:xfrm>
            <a:off x="-3575" y="493950"/>
            <a:ext cx="3000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highlight>
                  <a:srgbClr val="D9D9D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Indicadores de gravidade</a:t>
            </a:r>
            <a:endParaRPr sz="2100">
              <a:highlight>
                <a:srgbClr val="D9D9D9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/>
          <p:nvPr/>
        </p:nvSpPr>
        <p:spPr>
          <a:xfrm>
            <a:off x="5457350" y="143675"/>
            <a:ext cx="3491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Sinais de alerta</a:t>
            </a:r>
            <a:endParaRPr/>
          </a:p>
        </p:txBody>
      </p:sp>
      <p:sp>
        <p:nvSpPr>
          <p:cNvPr id="342" name="Google Shape;342;p48"/>
          <p:cNvSpPr txBox="1"/>
          <p:nvPr/>
        </p:nvSpPr>
        <p:spPr>
          <a:xfrm>
            <a:off x="5703050" y="1147900"/>
            <a:ext cx="3000000" cy="16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Indicam que o paciente passou de um estágio de pensamentos para um estado de prontidão para a ação</a:t>
            </a:r>
            <a:endParaRPr b="1"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43" name="Google Shape;343;p48"/>
          <p:cNvSpPr txBox="1"/>
          <p:nvPr/>
        </p:nvSpPr>
        <p:spPr>
          <a:xfrm>
            <a:off x="5143825" y="2859525"/>
            <a:ext cx="3998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São sugestivos de risco elevado ou mesmo imediato</a:t>
            </a:r>
            <a:endParaRPr sz="20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44" name="Google Shape;344;p48"/>
          <p:cNvSpPr txBox="1"/>
          <p:nvPr/>
        </p:nvSpPr>
        <p:spPr>
          <a:xfrm>
            <a:off x="4919900" y="3775550"/>
            <a:ext cx="456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Vamos ver alguns exemplos</a:t>
            </a:r>
            <a:endParaRPr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/>
          <p:nvPr/>
        </p:nvSpPr>
        <p:spPr>
          <a:xfrm>
            <a:off x="5457350" y="143675"/>
            <a:ext cx="3491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Sinais de alerta</a:t>
            </a:r>
            <a:endParaRPr/>
          </a:p>
        </p:txBody>
      </p:sp>
      <p:sp>
        <p:nvSpPr>
          <p:cNvPr id="350" name="Google Shape;350;p49"/>
          <p:cNvSpPr txBox="1"/>
          <p:nvPr/>
        </p:nvSpPr>
        <p:spPr>
          <a:xfrm>
            <a:off x="5703050" y="7369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Manifestações de:</a:t>
            </a:r>
            <a:endParaRPr b="1"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>
            <a:off x="6082400" y="1298625"/>
            <a:ext cx="22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Desesperança</a:t>
            </a:r>
            <a:endParaRPr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52" name="Google Shape;352;p49"/>
          <p:cNvSpPr txBox="1"/>
          <p:nvPr/>
        </p:nvSpPr>
        <p:spPr>
          <a:xfrm>
            <a:off x="5703050" y="38246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Sentir-se em um beco sem saída</a:t>
            </a: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53" name="Google Shape;353;p49"/>
          <p:cNvSpPr txBox="1"/>
          <p:nvPr/>
        </p:nvSpPr>
        <p:spPr>
          <a:xfrm>
            <a:off x="5703050" y="1760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Sentir-se um peso para os outros</a:t>
            </a:r>
            <a:endParaRPr/>
          </a:p>
        </p:txBody>
      </p:sp>
      <p:sp>
        <p:nvSpPr>
          <p:cNvPr id="354" name="Google Shape;354;p49"/>
          <p:cNvSpPr txBox="1"/>
          <p:nvPr/>
        </p:nvSpPr>
        <p:spPr>
          <a:xfrm>
            <a:off x="5703050" y="24230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Não ter razão para viver</a:t>
            </a:r>
            <a:endParaRPr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55" name="Google Shape;355;p49"/>
          <p:cNvSpPr txBox="1"/>
          <p:nvPr/>
        </p:nvSpPr>
        <p:spPr>
          <a:xfrm>
            <a:off x="5703050" y="30871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Estar s</a:t>
            </a: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entindo uma dor insuportável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/>
        </p:nvSpPr>
        <p:spPr>
          <a:xfrm>
            <a:off x="5457350" y="143675"/>
            <a:ext cx="3491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Sinais de alerta</a:t>
            </a:r>
            <a:endParaRPr/>
          </a:p>
        </p:txBody>
      </p:sp>
      <p:sp>
        <p:nvSpPr>
          <p:cNvPr id="361" name="Google Shape;361;p50"/>
          <p:cNvSpPr txBox="1"/>
          <p:nvPr/>
        </p:nvSpPr>
        <p:spPr>
          <a:xfrm>
            <a:off x="5703050" y="5845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Condutas</a:t>
            </a: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</a:t>
            </a:r>
            <a:endParaRPr b="1" sz="1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2" name="Google Shape;362;p50"/>
          <p:cNvSpPr txBox="1"/>
          <p:nvPr/>
        </p:nvSpPr>
        <p:spPr>
          <a:xfrm>
            <a:off x="6082400" y="917625"/>
            <a:ext cx="2241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Abuso de álcool e outras drogas</a:t>
            </a:r>
            <a:endParaRPr sz="1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3" name="Google Shape;363;p50"/>
          <p:cNvSpPr txBox="1"/>
          <p:nvPr/>
        </p:nvSpPr>
        <p:spPr>
          <a:xfrm>
            <a:off x="5703050" y="33674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Despedir-se das pessoas</a:t>
            </a:r>
            <a:endParaRPr sz="20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4" name="Google Shape;364;p50"/>
          <p:cNvSpPr txBox="1"/>
          <p:nvPr/>
        </p:nvSpPr>
        <p:spPr>
          <a:xfrm>
            <a:off x="5703050" y="15317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Pouco ou nenhum interesse em receber visita de amigos e familiares</a:t>
            </a:r>
            <a:endParaRPr sz="1600"/>
          </a:p>
        </p:txBody>
      </p:sp>
      <p:sp>
        <p:nvSpPr>
          <p:cNvPr id="365" name="Google Shape;365;p50"/>
          <p:cNvSpPr txBox="1"/>
          <p:nvPr/>
        </p:nvSpPr>
        <p:spPr>
          <a:xfrm>
            <a:off x="5703050" y="23027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Desfazer-se de bens pessoais</a:t>
            </a:r>
            <a:endParaRPr sz="16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6" name="Google Shape;366;p50"/>
          <p:cNvSpPr txBox="1"/>
          <p:nvPr/>
        </p:nvSpPr>
        <p:spPr>
          <a:xfrm>
            <a:off x="5703050" y="28062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Pesquisar sobre métodos de suicídio</a:t>
            </a:r>
            <a:endParaRPr sz="1600"/>
          </a:p>
        </p:txBody>
      </p:sp>
      <p:sp>
        <p:nvSpPr>
          <p:cNvPr id="367" name="Google Shape;367;p50"/>
          <p:cNvSpPr txBox="1"/>
          <p:nvPr/>
        </p:nvSpPr>
        <p:spPr>
          <a:xfrm>
            <a:off x="5703050" y="37445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Irritabilidade, agressividade, apatia/fadiga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/>
        </p:nvSpPr>
        <p:spPr>
          <a:xfrm>
            <a:off x="5457350" y="143675"/>
            <a:ext cx="3491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5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Sinais de alerta</a:t>
            </a:r>
            <a:endParaRPr/>
          </a:p>
        </p:txBody>
      </p:sp>
      <p:sp>
        <p:nvSpPr>
          <p:cNvPr id="373" name="Google Shape;373;p51"/>
          <p:cNvSpPr txBox="1"/>
          <p:nvPr/>
        </p:nvSpPr>
        <p:spPr>
          <a:xfrm>
            <a:off x="5703050" y="118106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depressivos</a:t>
            </a:r>
            <a:endParaRPr b="1"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74" name="Google Shape;374;p51"/>
          <p:cNvSpPr txBox="1"/>
          <p:nvPr/>
        </p:nvSpPr>
        <p:spPr>
          <a:xfrm>
            <a:off x="6082400" y="1724050"/>
            <a:ext cx="22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confusionais</a:t>
            </a:r>
            <a:endParaRPr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5703050" y="2293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delirantes</a:t>
            </a:r>
            <a:endParaRPr/>
          </a:p>
        </p:txBody>
      </p:sp>
      <p:sp>
        <p:nvSpPr>
          <p:cNvPr id="376" name="Google Shape;376;p51"/>
          <p:cNvSpPr txBox="1"/>
          <p:nvPr/>
        </p:nvSpPr>
        <p:spPr>
          <a:xfrm>
            <a:off x="5703050" y="28040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Desamparo</a:t>
            </a:r>
            <a:endParaRPr sz="18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77" name="Google Shape;377;p51"/>
          <p:cNvSpPr txBox="1"/>
          <p:nvPr/>
        </p:nvSpPr>
        <p:spPr>
          <a:xfrm>
            <a:off x="5703050" y="3239575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Em um paciente com risco identificado</a:t>
            </a: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: </a:t>
            </a: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Mudança brusca para um estado de paz e tranquilidade</a:t>
            </a:r>
            <a:endParaRPr/>
          </a:p>
        </p:txBody>
      </p:sp>
      <p:sp>
        <p:nvSpPr>
          <p:cNvPr id="378" name="Google Shape;378;p51"/>
          <p:cNvSpPr txBox="1"/>
          <p:nvPr/>
        </p:nvSpPr>
        <p:spPr>
          <a:xfrm>
            <a:off x="5703050" y="7162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Quadros: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idx="4294967295" type="title"/>
          </p:nvPr>
        </p:nvSpPr>
        <p:spPr>
          <a:xfrm>
            <a:off x="311700" y="519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b="1" lang="en" sz="33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Curso está dividido em 3 módulos</a:t>
            </a:r>
            <a:r>
              <a:rPr b="1"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1"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394825" y="1807125"/>
            <a:ext cx="28011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Módulo 1 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Suicídio no mundo e no Brasil, mitos e verdades</a:t>
            </a:r>
            <a:endParaRPr sz="2200"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429700" y="1807125"/>
            <a:ext cx="26754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Módulo 2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Fatores de risco e de proteção, ideação e plano de suicídio, sinais de alerta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6482950" y="1807125"/>
            <a:ext cx="2266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Módulo 3 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Abordagem ao paciente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/>
          <p:nvPr/>
        </p:nvSpPr>
        <p:spPr>
          <a:xfrm>
            <a:off x="861300" y="1957450"/>
            <a:ext cx="8282700" cy="1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➔"/>
            </a:pPr>
            <a:r>
              <a:rPr b="1" lang="en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 vulnerabilidade ao comportamento suicida aumenta à</a:t>
            </a:r>
            <a:r>
              <a:rPr b="1" lang="en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medida que os fatores de risco se acumulam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2"/>
          <p:cNvSpPr txBox="1"/>
          <p:nvPr/>
        </p:nvSpPr>
        <p:spPr>
          <a:xfrm>
            <a:off x="583950" y="726650"/>
            <a:ext cx="7774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9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Não existe uma explicação única para o suicídio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2"/>
          <p:cNvSpPr txBox="1"/>
          <p:nvPr/>
        </p:nvSpPr>
        <p:spPr>
          <a:xfrm>
            <a:off x="2952770" y="2936045"/>
            <a:ext cx="542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en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os de proteção estão ausentes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idx="4294967295" type="title"/>
          </p:nvPr>
        </p:nvSpPr>
        <p:spPr>
          <a:xfrm>
            <a:off x="311700" y="19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Exercícios de revisão</a:t>
            </a:r>
            <a:r>
              <a:rPr lang="en" sz="2300"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* </a:t>
            </a:r>
            <a:endParaRPr b="1" sz="3020"/>
          </a:p>
        </p:txBody>
      </p:sp>
      <p:sp>
        <p:nvSpPr>
          <p:cNvPr id="391" name="Google Shape;391;p53"/>
          <p:cNvSpPr txBox="1"/>
          <p:nvPr>
            <p:ph idx="4294967295" type="title"/>
          </p:nvPr>
        </p:nvSpPr>
        <p:spPr>
          <a:xfrm>
            <a:off x="311700" y="44767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*Não serão computados na nota final</a:t>
            </a:r>
            <a:endParaRPr b="1" sz="192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Calibri"/>
                <a:ea typeface="Calibri"/>
                <a:cs typeface="Calibri"/>
                <a:sym typeface="Calibri"/>
              </a:rPr>
              <a:t>Exercício 1</a:t>
            </a:r>
            <a:endParaRPr b="1" sz="3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4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Selecione a alternativa correta: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Deve-se evitar perguntar sobre pensamentos de suicídio para não dar ideias para o paciente.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Pesquisar sobre métodos de suicídio, sentir-se um peso para os outros e não ter razão para viver são sinais de alerta e indicam que o paciente apresenta risco imediato.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 ou não acesso aos meios letais exerce pouca influência sobre o risco de suicídio.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4"/>
          <p:cNvSpPr txBox="1"/>
          <p:nvPr/>
        </p:nvSpPr>
        <p:spPr>
          <a:xfrm>
            <a:off x="328800" y="1163800"/>
            <a:ext cx="85206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 correta: b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Perguntar sobre pensamentos de suicídio pode aliviar a angústia e fazer com que o paciente sinta-se compreendido. Não aumenta o risco.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sinais de alerta são indicativos de risco imediato.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Restringir o acesso aos meios letais é uma das principais estratégias de                 prevenção do suicídio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Exercício 2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5"/>
          <p:cNvSpPr txBox="1"/>
          <p:nvPr>
            <p:ph idx="4294967295" type="body"/>
          </p:nvPr>
        </p:nvSpPr>
        <p:spPr>
          <a:xfrm>
            <a:off x="311700" y="112882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Selecione a alternativa correta: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Fatores de risco para o suicídio são raros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hospitais gerais pois os pacientes são clínicos ou cirúrgicos e não psiquiátricos.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Tentativas de suicídio impulsivas são muito raras.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História de tentativa prévia de suicídio é o principal fator de risco para suicídio.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5"/>
          <p:cNvSpPr txBox="1"/>
          <p:nvPr>
            <p:ph idx="4294967295" type="body"/>
          </p:nvPr>
        </p:nvSpPr>
        <p:spPr>
          <a:xfrm>
            <a:off x="311700" y="1117500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 correta: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Saúde física e mental são indissociáveis. História de tentativas prévias de suicídio, diagnóstico de transtornos mentais, doenças crônicas e terminais e acesso aos meios letais são exemplos de farotes de risco de suicídio presentes nos pacientes de ho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spitais gerais.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Aproximadamente 50% das tentativas de suicídio são impulsivas.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arenR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Além de ser o principal fator de risco para o suicídio, a presença de uma tentativa de suicídio recente (últimos 3 meses) é indicativa de risco elevado.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18">
                <a:latin typeface="Calibri"/>
                <a:ea typeface="Calibri"/>
                <a:cs typeface="Calibri"/>
                <a:sym typeface="Calibri"/>
              </a:rPr>
              <a:t>Exercício 3</a:t>
            </a:r>
            <a:endParaRPr sz="30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Selecione a alternativa correta: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Depressão, desesperança, desamparo, sentir-se um peso para os outros e não ver razão para viver são sinais de alerta que são sugestivos de risco agudo de suicídio.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Pacientes com diagnóstico de doença mental e história familiar de suicídio apresentam risco imediato de suicído.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 ou não um bom suporte social não influencia o risco de suicídio.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 correta: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Sinais de alerta são sugestivos de risco agudo de suicídio.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Diagnóstico de doença mental e história familiar de suicídio são fatores de risco. Fatores de risco indicam a presença de risco, não necessariamente imediato.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Suporte social é um importante fator de proteção ao suicídio. Bons vínculos afetivos, sensação de pertencimento e suporte familiar são exemplos de suporte social.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7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376"/>
              <a:buFont typeface="Arial"/>
              <a:buNone/>
            </a:pPr>
            <a:r>
              <a:rPr b="1" lang="en" sz="3744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Módulo 3</a:t>
            </a:r>
            <a:endParaRPr b="1" sz="2244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7"/>
          <p:cNvSpPr txBox="1"/>
          <p:nvPr/>
        </p:nvSpPr>
        <p:spPr>
          <a:xfrm>
            <a:off x="2822100" y="1796500"/>
            <a:ext cx="3499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Abordagem ao paciente</a:t>
            </a:r>
            <a:endParaRPr sz="3000">
              <a:solidFill>
                <a:schemeClr val="dk1"/>
              </a:solidFill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8"/>
          <p:cNvSpPr txBox="1"/>
          <p:nvPr/>
        </p:nvSpPr>
        <p:spPr>
          <a:xfrm>
            <a:off x="457200" y="76200"/>
            <a:ext cx="803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Abordagem ao paciente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8"/>
          <p:cNvSpPr txBox="1"/>
          <p:nvPr/>
        </p:nvSpPr>
        <p:spPr>
          <a:xfrm>
            <a:off x="685800" y="2446038"/>
            <a:ext cx="2528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Ouvir é mais importante do que falar</a:t>
            </a:r>
            <a:endParaRPr b="1" sz="18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58"/>
          <p:cNvSpPr txBox="1"/>
          <p:nvPr/>
        </p:nvSpPr>
        <p:spPr>
          <a:xfrm>
            <a:off x="685800" y="4063475"/>
            <a:ext cx="252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Esteja disponível, acolha</a:t>
            </a:r>
            <a:endParaRPr b="1" sz="21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685800" y="1080688"/>
            <a:ext cx="252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Converse em um lugar calmo</a:t>
            </a:r>
            <a:endParaRPr b="1" sz="21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5467950" y="612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O Que Não Devo Fazer</a:t>
            </a:r>
            <a:endParaRPr b="1" sz="22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5467950" y="10208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Oferecer soluções para todos os problemas</a:t>
            </a:r>
            <a:endParaRPr b="1" sz="21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450000" y="1756200"/>
            <a:ext cx="30000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Dedique sua atenção integralmente ao paciente</a:t>
            </a:r>
            <a:endParaRPr sz="18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5335950" y="2230200"/>
            <a:ext cx="326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Fazer afirmações do tipo: “você tem tudo” ou “tem tanta gente em situação pior”</a:t>
            </a:r>
            <a:endParaRPr b="1" sz="21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8"/>
          <p:cNvSpPr txBox="1"/>
          <p:nvPr/>
        </p:nvSpPr>
        <p:spPr>
          <a:xfrm>
            <a:off x="5310900" y="1622538"/>
            <a:ext cx="331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Preencher todos os silêncios: respeite o tempo do paciente</a:t>
            </a:r>
            <a:endParaRPr b="1" sz="21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8"/>
          <p:cNvSpPr txBox="1"/>
          <p:nvPr/>
        </p:nvSpPr>
        <p:spPr>
          <a:xfrm>
            <a:off x="5310900" y="3573300"/>
            <a:ext cx="3314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Dar conselhos do tipo: “você tem que tirar isso da cabeça”, “tem que pensar em coisas boas”, ” ter pensamento positivo“</a:t>
            </a:r>
            <a:endParaRPr b="1" sz="21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8"/>
          <p:cNvSpPr txBox="1"/>
          <p:nvPr/>
        </p:nvSpPr>
        <p:spPr>
          <a:xfrm>
            <a:off x="5467950" y="32031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Julgar</a:t>
            </a:r>
            <a:endParaRPr b="1" sz="18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8"/>
          <p:cNvSpPr txBox="1"/>
          <p:nvPr/>
        </p:nvSpPr>
        <p:spPr>
          <a:xfrm>
            <a:off x="685800" y="589475"/>
            <a:ext cx="2528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Como Fazer</a:t>
            </a:r>
            <a:endParaRPr b="1" sz="22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685800" y="3671400"/>
            <a:ext cx="252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Evite interrupções</a:t>
            </a:r>
            <a:endParaRPr b="1" sz="18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450000" y="32031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Não julgue</a:t>
            </a:r>
            <a:endParaRPr sz="18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/>
          <p:cNvSpPr txBox="1"/>
          <p:nvPr/>
        </p:nvSpPr>
        <p:spPr>
          <a:xfrm>
            <a:off x="4490700" y="1277700"/>
            <a:ext cx="488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Certifique-se que o paciente está em segurança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9"/>
          <p:cNvSpPr txBox="1"/>
          <p:nvPr/>
        </p:nvSpPr>
        <p:spPr>
          <a:xfrm>
            <a:off x="121650" y="1822800"/>
            <a:ext cx="4055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Se você entender que existe risco agudo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9"/>
          <p:cNvSpPr txBox="1"/>
          <p:nvPr/>
        </p:nvSpPr>
        <p:spPr>
          <a:xfrm>
            <a:off x="457200" y="76200"/>
            <a:ext cx="803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Abordagem ao paciente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59"/>
          <p:cNvSpPr txBox="1"/>
          <p:nvPr/>
        </p:nvSpPr>
        <p:spPr>
          <a:xfrm>
            <a:off x="4495800" y="1822800"/>
            <a:ext cx="3827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Não deixe o paciente desacompanhado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4495800" y="2314500"/>
            <a:ext cx="3092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Acione o plantão da psiquiatria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9"/>
          <p:cNvSpPr txBox="1"/>
          <p:nvPr/>
        </p:nvSpPr>
        <p:spPr>
          <a:xfrm>
            <a:off x="121650" y="3495800"/>
            <a:ext cx="425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Se o paciente estiver agressivo ou agitado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9"/>
          <p:cNvSpPr/>
          <p:nvPr/>
        </p:nvSpPr>
        <p:spPr>
          <a:xfrm>
            <a:off x="4176750" y="1435650"/>
            <a:ext cx="198300" cy="1189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9"/>
          <p:cNvSpPr txBox="1"/>
          <p:nvPr/>
        </p:nvSpPr>
        <p:spPr>
          <a:xfrm>
            <a:off x="4800600" y="3495800"/>
            <a:ext cx="203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Solicitar Segurança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9"/>
          <p:cNvSpPr/>
          <p:nvPr/>
        </p:nvSpPr>
        <p:spPr>
          <a:xfrm>
            <a:off x="4208450" y="3691575"/>
            <a:ext cx="548700" cy="62100"/>
          </a:xfrm>
          <a:prstGeom prst="rightArrow">
            <a:avLst>
              <a:gd fmla="val 50000" name="adj1"/>
              <a:gd fmla="val 459018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9"/>
          <p:cNvSpPr txBox="1"/>
          <p:nvPr/>
        </p:nvSpPr>
        <p:spPr>
          <a:xfrm>
            <a:off x="121650" y="2051400"/>
            <a:ext cx="377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(presença de sinais de alerta)</a:t>
            </a:r>
            <a:endParaRPr sz="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/>
          <p:nvPr>
            <p:ph idx="4294967295"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1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1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Assinale a alternativa correta: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Sinais de alerta sugerem a presença de risco imediato.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risco de suicídio em hospitais gerais é baixo porque os pacientes estão internados devido a problemas clínicos ou cirúrgicos, não psiquiátricos.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Quem quer se matar, se mata mesmo.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paciente deprimido e com ideação suicida que melhora de um dia para o outro está fora de risco.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4294967295" type="title"/>
          </p:nvPr>
        </p:nvSpPr>
        <p:spPr>
          <a:xfrm>
            <a:off x="311700" y="634125"/>
            <a:ext cx="8361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Ao final do</a:t>
            </a:r>
            <a:r>
              <a:rPr b="1" lang="en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curso haverá uma avaliação:</a:t>
            </a:r>
            <a:endParaRPr sz="3000"/>
          </a:p>
        </p:txBody>
      </p:sp>
      <p:sp>
        <p:nvSpPr>
          <p:cNvPr id="88" name="Google Shape;88;p17"/>
          <p:cNvSpPr txBox="1"/>
          <p:nvPr/>
        </p:nvSpPr>
        <p:spPr>
          <a:xfrm>
            <a:off x="437750" y="1761300"/>
            <a:ext cx="71766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ermanent Marker"/>
              <a:buChar char="-"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Composta por 7 questões objetivas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37750" y="2784225"/>
            <a:ext cx="71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ermanent Marker"/>
              <a:buChar char="-"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Escore mínimo para aprovação: 7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55300" y="3754350"/>
            <a:ext cx="63744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ermanent Marker"/>
              <a:buChar char="-"/>
            </a:pPr>
            <a:r>
              <a:rPr lang="en" sz="2200">
                <a:solidFill>
                  <a:schemeClr val="dk1"/>
                </a:solidFill>
                <a:highlight>
                  <a:srgbClr val="FFE599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Caso não seja atingido o escore de aprovação, o teste poderá ser repetido</a:t>
            </a:r>
            <a:endParaRPr sz="2200">
              <a:solidFill>
                <a:schemeClr val="dk1"/>
              </a:solidFill>
              <a:highlight>
                <a:srgbClr val="FFE599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0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2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2</a:t>
            </a:r>
            <a:r>
              <a:rPr b="1" lang="en">
                <a:solidFill>
                  <a:schemeClr val="dk1"/>
                </a:solidFill>
              </a:rPr>
              <a:t>) Apresentam </a:t>
            </a:r>
            <a:r>
              <a:rPr b="1" lang="en" u="sng">
                <a:solidFill>
                  <a:schemeClr val="dk1"/>
                </a:solidFill>
              </a:rPr>
              <a:t>risco elevado</a:t>
            </a:r>
            <a:r>
              <a:rPr b="1" lang="en">
                <a:solidFill>
                  <a:schemeClr val="dk1"/>
                </a:solidFill>
              </a:rPr>
              <a:t> de suicídio pacientes: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n">
                <a:solidFill>
                  <a:schemeClr val="dk1"/>
                </a:solidFill>
              </a:rPr>
              <a:t>Com ideação suicida sem plano.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n">
                <a:solidFill>
                  <a:schemeClr val="dk1"/>
                </a:solidFill>
              </a:rPr>
              <a:t>Que estão internados devido as consequências de uma tentativa de suicídio.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n">
                <a:solidFill>
                  <a:schemeClr val="dk1"/>
                </a:solidFill>
              </a:rPr>
              <a:t>Com bom suporte social e familiar.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n">
                <a:solidFill>
                  <a:schemeClr val="dk1"/>
                </a:solidFill>
              </a:rPr>
              <a:t>Que perderam o emprego.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arenR"/>
            </a:pPr>
            <a:r>
              <a:rPr lang="en">
                <a:solidFill>
                  <a:schemeClr val="dk1"/>
                </a:solidFill>
              </a:rPr>
              <a:t>Com boa autoestima.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0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3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Assinale a alternativa correta: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Quem ameaça não se mata, só quer chamar a atenção.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Perguntar sobre pensamentos de suicídio aumenta o risco.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mídia pode e deve falar sobre suicídio, desde que o faça de forma adequada e responsável.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uma pessoa pensa em se suicidar terá risco de suicídio para o resto da vida.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4"/>
          <p:cNvSpPr txBox="1"/>
          <p:nvPr>
            <p:ph idx="4294967295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Assinale a alternativa correta: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abordar um(a) paciente com risco de suicídio, devemos: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Evitar momentos de silêncio durante a conversa.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Mostrar as coisas boas presentes na vida dele(a) e que ele(a) não tem motivo para estar assim.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 conselhos do tipo: “você tem que tirar isso da cabeça”, “tem que pensar em coisas boas”, ” ter pensamento positivo“.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 disponíveis, acolher, não julgar e certificar que o paciente esteja em segurança.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0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5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8">
                <a:solidFill>
                  <a:schemeClr val="dk1"/>
                </a:solidFill>
              </a:rPr>
              <a:t>5</a:t>
            </a:r>
            <a:r>
              <a:rPr b="1" lang="en" sz="1808">
                <a:solidFill>
                  <a:schemeClr val="dk1"/>
                </a:solidFill>
              </a:rPr>
              <a:t>) Assinale a alternativa correta:</a:t>
            </a:r>
            <a:endParaRPr b="1" sz="1808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8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8">
              <a:solidFill>
                <a:schemeClr val="dk1"/>
              </a:solidFill>
            </a:endParaRPr>
          </a:p>
          <a:p>
            <a:pPr indent="-343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8"/>
              <a:buAutoNum type="alphaLcParenR"/>
            </a:pPr>
            <a:r>
              <a:rPr lang="en" sz="1808">
                <a:solidFill>
                  <a:schemeClr val="dk1"/>
                </a:solidFill>
              </a:rPr>
              <a:t>Ter ou não acesso a um meio letal não faz diferença, quem quer se matar vai se matar. </a:t>
            </a:r>
            <a:endParaRPr sz="1808">
              <a:solidFill>
                <a:schemeClr val="dk1"/>
              </a:solidFill>
            </a:endParaRPr>
          </a:p>
          <a:p>
            <a:pPr indent="-343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8"/>
              <a:buAutoNum type="alphaLcParenR"/>
            </a:pPr>
            <a:r>
              <a:rPr lang="en" sz="1808">
                <a:solidFill>
                  <a:schemeClr val="dk1"/>
                </a:solidFill>
              </a:rPr>
              <a:t>Gravidez e maternidade são fatores de risco para o suicídio.</a:t>
            </a:r>
            <a:endParaRPr sz="1808">
              <a:solidFill>
                <a:schemeClr val="dk1"/>
              </a:solidFill>
            </a:endParaRPr>
          </a:p>
          <a:p>
            <a:pPr indent="-343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8"/>
              <a:buAutoNum type="alphaLcParenR"/>
            </a:pPr>
            <a:r>
              <a:rPr lang="en" sz="1808">
                <a:solidFill>
                  <a:schemeClr val="dk1"/>
                </a:solidFill>
              </a:rPr>
              <a:t>Quanto mais específico for o plano e a determinação de agir do paciente, maior é o risco.</a:t>
            </a:r>
            <a:endParaRPr sz="1808">
              <a:solidFill>
                <a:schemeClr val="dk1"/>
              </a:solidFill>
            </a:endParaRPr>
          </a:p>
          <a:p>
            <a:pPr indent="-343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8"/>
              <a:buAutoNum type="alphaLcParenR"/>
            </a:pPr>
            <a:r>
              <a:rPr lang="en" sz="1808">
                <a:solidFill>
                  <a:schemeClr val="dk1"/>
                </a:solidFill>
              </a:rPr>
              <a:t>Quem ameaça se matar só quer chamar a atenção. </a:t>
            </a:r>
            <a:endParaRPr sz="1808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8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0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66"/>
          <p:cNvSpPr txBox="1"/>
          <p:nvPr>
            <p:ph idx="4294967295" type="body"/>
          </p:nvPr>
        </p:nvSpPr>
        <p:spPr>
          <a:xfrm>
            <a:off x="311700" y="1000250"/>
            <a:ext cx="8520600" cy="30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Qual das opções abaixo </a:t>
            </a:r>
            <a:r>
              <a:rPr b="1" lang="en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corresponde a uma característica das tentativas de suicídio impulsivas?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Difícil de prever.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Ocorre sem planejamento.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Evolução rápida.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muito rara.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 ou não acesso aos meios letais pode representar a diferença entre a vida e a morte.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7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alibri"/>
                <a:ea typeface="Calibri"/>
                <a:cs typeface="Calibri"/>
                <a:sym typeface="Calibri"/>
              </a:rPr>
              <a:t>Avaliação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7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Assinale a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alternativa </a:t>
            </a:r>
            <a:r>
              <a:rPr b="1" lang="en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INCORRETA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existe uma causa única para o suicídio.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Rio Grande do Sul é o estado com as menores taxas de suicídio do Brasil.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Tentativas de suicídio são mais frequentes entre as mulheres.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Três em cada quatro suicídios no Brasil são entre homens.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Calibri"/>
                <a:ea typeface="Calibri"/>
                <a:cs typeface="Calibri"/>
                <a:sym typeface="Calibri"/>
              </a:rPr>
              <a:t>Gabarito</a:t>
            </a:r>
            <a:endParaRPr b="1" sz="322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3" name="Google Shape;503;p68"/>
          <p:cNvGraphicFramePr/>
          <p:nvPr/>
        </p:nvGraphicFramePr>
        <p:xfrm>
          <a:off x="2002525" y="169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{F04C5D74-9488-4ABE-9E4C-4997134423F7}</a:tableStyleId>
              </a:tblPr>
              <a:tblGrid>
                <a:gridCol w="2569475"/>
                <a:gridCol w="2569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1) A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5) C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2) B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6) D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3) C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7) B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4) D</a:t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12601"/>
            <a:ext cx="9144000" cy="68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idx="4294967295" type="title"/>
          </p:nvPr>
        </p:nvSpPr>
        <p:spPr>
          <a:xfrm>
            <a:off x="1304925" y="269100"/>
            <a:ext cx="6706500" cy="572700"/>
          </a:xfrm>
          <a:prstGeom prst="rect">
            <a:avLst/>
          </a:prstGeom>
          <a:noFill/>
          <a:ln>
            <a:noFill/>
          </a:ln>
          <a:effectLst>
            <a:outerShdw blurRad="11287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0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Prevenção do Suicídio no Hospital Geral</a:t>
            </a:r>
            <a:endParaRPr>
              <a:solidFill>
                <a:srgbClr val="FFF2CC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672375" y="3269875"/>
            <a:ext cx="7971600" cy="91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ECE9CA"/>
                </a:solidFill>
                <a:latin typeface="Calibri"/>
                <a:ea typeface="Calibri"/>
                <a:cs typeface="Calibri"/>
                <a:sym typeface="Calibri"/>
              </a:rPr>
              <a:t>Todos os anos milhares de familiares, amigos e colegas de trabalho sofrem com a perda de seus entes queridos em nosso país</a:t>
            </a:r>
            <a:endParaRPr sz="1200">
              <a:solidFill>
                <a:srgbClr val="ECE9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949575" y="4329200"/>
            <a:ext cx="7417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O suicídio pode ser prevenido </a:t>
            </a:r>
            <a:endParaRPr sz="25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523375" y="5624475"/>
            <a:ext cx="775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Vericamit (httpscommons.wikimedia.orgwikiFileMysterious_loneliness.jpg), coloração por JGZ, httpscreativecommons.orglicensesby-sa4.0legalcode</a:t>
            </a:r>
            <a:endParaRPr sz="110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Prevenção do Suicídio no Hospital Geral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605125" y="852150"/>
            <a:ext cx="7954800" cy="12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2200">
                <a:solidFill>
                  <a:srgbClr val="5B0F00"/>
                </a:solidFill>
              </a:rPr>
              <a:t>    </a:t>
            </a:r>
            <a:r>
              <a:rPr b="1" lang="en" sz="2200">
                <a:solidFill>
                  <a:srgbClr val="5B0F00"/>
                </a:solidFill>
              </a:rPr>
              <a:t>O treinamento dos profissionais de saúde, em todos os níveis de atenção, é uma das principais estratégias para a prevenção do suicídio</a:t>
            </a:r>
            <a:endParaRPr b="1" sz="1000">
              <a:solidFill>
                <a:srgbClr val="5B0F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idx="4294967295"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376"/>
              <a:buFont typeface="Arial"/>
              <a:buNone/>
            </a:pPr>
            <a:r>
              <a:rPr b="1" lang="en" sz="3744">
                <a:latin typeface="Comic Sans MS"/>
                <a:ea typeface="Comic Sans MS"/>
                <a:cs typeface="Comic Sans MS"/>
                <a:sym typeface="Comic Sans MS"/>
              </a:rPr>
              <a:t>Módulo 1</a:t>
            </a:r>
            <a:endParaRPr b="1" sz="2244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2822100" y="1948900"/>
            <a:ext cx="3499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Suicídio no mundo e no bRASIL</a:t>
            </a:r>
            <a:endParaRPr sz="27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2822100" y="2836275"/>
            <a:ext cx="3499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highlight>
                  <a:srgbClr val="FFD966"/>
                </a:highlight>
                <a:latin typeface="Permanent Marker"/>
                <a:ea typeface="Permanent Marker"/>
                <a:cs typeface="Permanent Marker"/>
                <a:sym typeface="Permanent Marker"/>
              </a:rPr>
              <a:t>mitos e verdades</a:t>
            </a:r>
            <a:endParaRPr sz="2700">
              <a:highlight>
                <a:srgbClr val="FFD966"/>
              </a:highlight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suicídio é uma questão global de saúde pública</a:t>
            </a:r>
            <a:endParaRPr b="1"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Organização Mundial da Saúde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74" y="0"/>
            <a:ext cx="363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