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6" r:id="rId2"/>
    <p:sldId id="267" r:id="rId3"/>
    <p:sldId id="264" r:id="rId4"/>
    <p:sldId id="265" r:id="rId5"/>
    <p:sldId id="256" r:id="rId6"/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8F61"/>
    <a:srgbClr val="F37943"/>
    <a:srgbClr val="F999D2"/>
    <a:srgbClr val="F888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0BB190-1C2A-4B57-AD63-29A5CF76E0D3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FEB441-3EDD-4D94-8500-AE1D10B1F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527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EB441-3EDD-4D94-8500-AE1D10B1FE0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9823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83AE6A-03FF-4534-A9F0-B41DABE445D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881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554AF-9C2E-E130-6679-0C65FA2C0D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39E17B-7665-B779-8424-4094920256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29985F-DC5F-4524-0EC2-777D91363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44ED-1180-47F1-B6D2-B34DA17E160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050E7E-A910-FC21-E33C-732B3B8AD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7F52E0-434F-C705-9FBA-C49E86C37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0EC03-C070-4E2A-A353-67EED82FF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537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8B89D-7809-A95D-6E3B-BA18B4D5A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71DFDD-25A1-5A22-B01D-F666CACC6D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D306A2-4A6B-BC90-2B4D-E315383C8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44ED-1180-47F1-B6D2-B34DA17E160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F6D8B0-54EA-62FD-5B08-C4B57E844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407A7C-44DB-78A0-BEA2-D00DBE540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0EC03-C070-4E2A-A353-67EED82FF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450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FEF372-3F43-F0C6-D054-2753CF772E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B8BF2F-E9D3-5AA5-2575-D1BC71A9C4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358D0E-A330-0961-CE36-1C9AEFCE3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44ED-1180-47F1-B6D2-B34DA17E160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246647-D84B-73A8-0867-86DEC2618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DA8EAA-05B5-EBAE-1C8E-0F7D0765E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0EC03-C070-4E2A-A353-67EED82FF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38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4181A-E46B-1839-C7BD-2D9C5DDC2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214E2C-B697-C3B5-8183-70AF3A1D67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F317CB-28D6-70AF-4BB1-F150B47EF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44ED-1180-47F1-B6D2-B34DA17E160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26834E-149F-5640-61ED-8F760A946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0EC7E-C62D-2118-6EC2-B0F5EF586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0EC03-C070-4E2A-A353-67EED82FF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43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A69EF-DB5E-7BA2-924B-75FD9729B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F06929-FC70-24BE-3390-03E8BD666A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33EF47-7059-4C11-0FE0-31C5D28AD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44ED-1180-47F1-B6D2-B34DA17E160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72A55F-864B-57EC-7CA3-743FC8F25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81A4AE-514D-DD0F-363D-306E3E63D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0EC03-C070-4E2A-A353-67EED82FF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593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D09F4-EFE6-1BF9-6399-2E17382D8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80C407-8789-AEB0-837C-3459A3A39C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9A314A-44A7-C358-E908-9BDCFACFA3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3ED453-B81B-E3A5-67BD-D75979487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44ED-1180-47F1-B6D2-B34DA17E160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DD859C-9E4A-B862-0A2B-DE25CD375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C618B6-549B-CFE7-A4E2-F50E2351E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0EC03-C070-4E2A-A353-67EED82FF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852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8C14A-7206-56A7-B730-0558350FB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6D863B-D99D-0DBE-B82F-3967252731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836EBD-0685-D356-3FA2-C3E82421FF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406631-F76C-163E-82BC-4F5AA74FDE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4A0475-32A2-68C8-AFDD-9F41605214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B63B9F-D124-74B9-CE9F-6BF410391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44ED-1180-47F1-B6D2-B34DA17E160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5A4037-541B-0A59-1404-953EA47F5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E72BC6-602F-9354-2433-A0110CD3B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0EC03-C070-4E2A-A353-67EED82FF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269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9D33BF-40A5-612D-6969-AEB58AF7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E50F54-1EDE-1BA1-C942-0A483F1A2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44ED-1180-47F1-B6D2-B34DA17E160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8DABA4-9B6D-48B8-3814-C39A39626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F75CB3-CCE5-039A-E4ED-0FF46EC53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0EC03-C070-4E2A-A353-67EED82FF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609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225387-8E74-1C93-63DB-A2DFEB902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44ED-1180-47F1-B6D2-B34DA17E160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428315-D886-8736-F699-D15FF354B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E43A63-3F04-728E-BE1E-7F7648968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0EC03-C070-4E2A-A353-67EED82FF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339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54A66-CCC9-0428-55E3-53D07266A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DE79F0-AFBC-9501-DA56-0799644073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7AB518-8054-6751-A36F-0B055B78F6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0CD9E0-BED9-9982-9403-59C4A2C54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44ED-1180-47F1-B6D2-B34DA17E160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DAF8B2-A888-7866-221C-B1B301D5E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1ABA5E-704B-DD65-89B9-7EDB01324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0EC03-C070-4E2A-A353-67EED82FF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931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E2469-E0CC-EED7-E952-0029B8B7C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90075C-FDD4-D749-3F31-27570739BD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F74BBA-751C-32FE-7955-535E2DFAA0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C73BAB-FEBC-D7CC-E681-8F22F5F58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44ED-1180-47F1-B6D2-B34DA17E160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78C5E5-67F3-3532-5A79-B4355C2CE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3A26A9-7151-3F40-18A3-C44F1D4BF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0EC03-C070-4E2A-A353-67EED82FF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62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81459B-9C33-517A-F6F1-85E48ACE6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45BBA9-C586-0EAD-4412-F00A433BBD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96AB45-CFB3-1E9C-01FC-28A0AABC8B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E444ED-1180-47F1-B6D2-B34DA17E160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5DCA08-21DD-D721-358E-9580A2F795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6D5426-077B-247B-2DFD-BD45A6BECB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50EC03-C070-4E2A-A353-67EED82FF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990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09FBBB-88B4-7DDF-69A8-D3A927A1FC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rrow: Down 11">
            <a:extLst>
              <a:ext uri="{FF2B5EF4-FFF2-40B4-BE49-F238E27FC236}">
                <a16:creationId xmlns:a16="http://schemas.microsoft.com/office/drawing/2014/main" id="{8827CB51-ED1D-8A90-4F1F-247BB4B6CF88}"/>
              </a:ext>
            </a:extLst>
          </p:cNvPr>
          <p:cNvSpPr/>
          <p:nvPr/>
        </p:nvSpPr>
        <p:spPr>
          <a:xfrm>
            <a:off x="5907556" y="3480260"/>
            <a:ext cx="376887" cy="363794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A76F4D82-4E9B-26E2-BDAA-9C35D5C4A4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705048"/>
              </p:ext>
            </p:extLst>
          </p:nvPr>
        </p:nvGraphicFramePr>
        <p:xfrm>
          <a:off x="2032000" y="1061720"/>
          <a:ext cx="8128000" cy="473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1292">
                  <a:extLst>
                    <a:ext uri="{9D8B030D-6E8A-4147-A177-3AD203B41FA5}">
                      <a16:colId xmlns:a16="http://schemas.microsoft.com/office/drawing/2014/main" val="1232085595"/>
                    </a:ext>
                  </a:extLst>
                </a:gridCol>
                <a:gridCol w="562708">
                  <a:extLst>
                    <a:ext uri="{9D8B030D-6E8A-4147-A177-3AD203B41FA5}">
                      <a16:colId xmlns:a16="http://schemas.microsoft.com/office/drawing/2014/main" val="340919677"/>
                    </a:ext>
                  </a:extLst>
                </a:gridCol>
                <a:gridCol w="3516923">
                  <a:extLst>
                    <a:ext uri="{9D8B030D-6E8A-4147-A177-3AD203B41FA5}">
                      <a16:colId xmlns:a16="http://schemas.microsoft.com/office/drawing/2014/main" val="2168296597"/>
                    </a:ext>
                  </a:extLst>
                </a:gridCol>
                <a:gridCol w="547077">
                  <a:extLst>
                    <a:ext uri="{9D8B030D-6E8A-4147-A177-3AD203B41FA5}">
                      <a16:colId xmlns:a16="http://schemas.microsoft.com/office/drawing/2014/main" val="374173347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dirty="0">
                          <a:solidFill>
                            <a:srgbClr val="000000"/>
                          </a:solidFill>
                          <a:latin typeface="Aptos" panose="020B0004020202020204" pitchFamily="34" charset="0"/>
                        </a:rPr>
                        <a:t>P</a:t>
                      </a:r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resença dos Sintoma na Vida: </a:t>
                      </a:r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Pontue </a:t>
                      </a:r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E (ESCORE/0-4)</a:t>
                      </a:r>
                      <a:endParaRPr lang="en-US" sz="2000" dirty="0"/>
                    </a:p>
                  </a:txBody>
                  <a:tcPr marT="91440" marB="9144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2475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dirty="0">
                          <a:solidFill>
                            <a:srgbClr val="000000"/>
                          </a:solidFill>
                          <a:latin typeface="Aptos" panose="020B0004020202020204" pitchFamily="34" charset="0"/>
                        </a:rPr>
                        <a:t>Espectro Ansiedade/Fobia/Pânico 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dirty="0">
                          <a:solidFill>
                            <a:srgbClr val="000000"/>
                          </a:solidFill>
                          <a:latin typeface="Aptos" panose="020B0004020202020204" pitchFamily="34" charset="0"/>
                        </a:rPr>
                        <a:t>Desregulação da memória/comunicação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62025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dirty="0">
                          <a:solidFill>
                            <a:srgbClr val="000000"/>
                          </a:solidFill>
                          <a:latin typeface="Aptos" panose="020B0004020202020204" pitchFamily="34" charset="0"/>
                        </a:rPr>
                        <a:t>Espectro Raiva/Irritabilidade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dirty="0">
                          <a:solidFill>
                            <a:srgbClr val="000000"/>
                          </a:solidFill>
                          <a:latin typeface="Aptos" panose="020B0004020202020204" pitchFamily="34" charset="0"/>
                        </a:rPr>
                        <a:t>Desregulação</a:t>
                      </a: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da libido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30489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dirty="0">
                          <a:solidFill>
                            <a:srgbClr val="000000"/>
                          </a:solidFill>
                          <a:latin typeface="Aptos" panose="020B0004020202020204" pitchFamily="34" charset="0"/>
                        </a:rPr>
                        <a:t>Espectro </a:t>
                      </a:r>
                      <a:r>
                        <a:rPr lang="pt-BR" sz="1800" dirty="0" err="1">
                          <a:solidFill>
                            <a:srgbClr val="000000"/>
                          </a:solidFill>
                          <a:latin typeface="Aptos" panose="020B0004020202020204" pitchFamily="34" charset="0"/>
                        </a:rPr>
                        <a:t>Desconfian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Aptos" panose="020B0004020202020204" pitchFamily="34" charset="0"/>
                        </a:rPr>
                        <a:t>ça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Aptos" panose="020B0004020202020204" pitchFamily="34" charset="0"/>
                        </a:rPr>
                        <a:t>/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Aptos" panose="020B0004020202020204" pitchFamily="34" charset="0"/>
                        </a:rPr>
                        <a:t>Agressividade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dirty="0">
                          <a:solidFill>
                            <a:srgbClr val="000000"/>
                          </a:solidFill>
                          <a:latin typeface="Aptos" panose="020B0004020202020204" pitchFamily="34" charset="0"/>
                        </a:rPr>
                        <a:t>Desregulação</a:t>
                      </a: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do Apetite 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40508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dirty="0">
                          <a:solidFill>
                            <a:srgbClr val="000000"/>
                          </a:solidFill>
                          <a:latin typeface="Aptos" panose="020B0004020202020204" pitchFamily="34" charset="0"/>
                        </a:rPr>
                        <a:t>Espectro </a:t>
                      </a: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Tristeza/Depressão 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dirty="0">
                          <a:solidFill>
                            <a:srgbClr val="000000"/>
                          </a:solidFill>
                          <a:latin typeface="Aptos" panose="020B0004020202020204" pitchFamily="34" charset="0"/>
                        </a:rPr>
                        <a:t>Desregulação da energia</a:t>
                      </a: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30675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dirty="0">
                          <a:solidFill>
                            <a:srgbClr val="000000"/>
                          </a:solidFill>
                          <a:latin typeface="Aptos" panose="020B0004020202020204" pitchFamily="34" charset="0"/>
                        </a:rPr>
                        <a:t>Espectro  Euforia/Mania 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dirty="0">
                          <a:solidFill>
                            <a:srgbClr val="000000"/>
                          </a:solidFill>
                          <a:latin typeface="Aptos" panose="020B0004020202020204" pitchFamily="34" charset="0"/>
                        </a:rPr>
                        <a:t>Desregulação</a:t>
                      </a: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da orientação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5159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dirty="0">
                          <a:solidFill>
                            <a:srgbClr val="000000"/>
                          </a:solidFill>
                          <a:latin typeface="Aptos" panose="020B0004020202020204" pitchFamily="34" charset="0"/>
                        </a:rPr>
                        <a:t>Desregulação da Volição 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dirty="0">
                          <a:solidFill>
                            <a:srgbClr val="000000"/>
                          </a:solidFill>
                          <a:latin typeface="Aptos" panose="020B0004020202020204" pitchFamily="34" charset="0"/>
                        </a:rPr>
                        <a:t>Desregulação da Atenção 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86908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dirty="0">
                          <a:solidFill>
                            <a:srgbClr val="000000"/>
                          </a:solidFill>
                          <a:latin typeface="Aptos" panose="020B0004020202020204" pitchFamily="34" charset="0"/>
                        </a:rPr>
                        <a:t>Desregulação da Conexão Social 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dirty="0">
                          <a:solidFill>
                            <a:srgbClr val="000000"/>
                          </a:solidFill>
                          <a:latin typeface="Aptos" panose="020B0004020202020204" pitchFamily="34" charset="0"/>
                        </a:rPr>
                        <a:t>Desregulação do sono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88284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Impulsividade </a:t>
                      </a:r>
                      <a:r>
                        <a:rPr lang="pt-BR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Decisional</a:t>
                      </a: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/Motora 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dirty="0">
                          <a:solidFill>
                            <a:srgbClr val="000000"/>
                          </a:solidFill>
                          <a:latin typeface="Aptos" panose="020B0004020202020204" pitchFamily="34" charset="0"/>
                        </a:rPr>
                        <a:t>Alteração da consciência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85452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Compulsão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dirty="0">
                          <a:solidFill>
                            <a:srgbClr val="000000"/>
                          </a:solidFill>
                          <a:latin typeface="Aptos" panose="020B0004020202020204" pitchFamily="34" charset="0"/>
                        </a:rPr>
                        <a:t>Alteração da sensopercepção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17930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solidFill>
                            <a:srgbClr val="000000"/>
                          </a:solidFill>
                          <a:latin typeface="Aptos" panose="020B0004020202020204" pitchFamily="34" charset="0"/>
                        </a:rPr>
                        <a:t>Restrição/Purgação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solidFill>
                            <a:srgbClr val="000000"/>
                          </a:solidFill>
                          <a:latin typeface="Aptos" panose="020B0004020202020204" pitchFamily="34" charset="0"/>
                        </a:rPr>
                        <a:t>Dor/</a:t>
                      </a:r>
                      <a:r>
                        <a:rPr lang="pt-BR" sz="1800" dirty="0" err="1">
                          <a:solidFill>
                            <a:srgbClr val="000000"/>
                          </a:solidFill>
                          <a:latin typeface="Aptos" panose="020B0004020202020204" pitchFamily="34" charset="0"/>
                        </a:rPr>
                        <a:t>Sinstomas</a:t>
                      </a:r>
                      <a:r>
                        <a:rPr lang="pt-BR" sz="1800" dirty="0">
                          <a:solidFill>
                            <a:srgbClr val="000000"/>
                          </a:solidFill>
                          <a:latin typeface="Aptos" panose="020B0004020202020204" pitchFamily="34" charset="0"/>
                        </a:rPr>
                        <a:t> somáticos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9076728"/>
                  </a:ext>
                </a:extLst>
              </a:tr>
            </a:tbl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4EB16BBE-809E-DA6A-9D59-42F94717EE2D}"/>
              </a:ext>
            </a:extLst>
          </p:cNvPr>
          <p:cNvSpPr txBox="1"/>
          <p:nvPr/>
        </p:nvSpPr>
        <p:spPr>
          <a:xfrm>
            <a:off x="618869" y="185352"/>
            <a:ext cx="1133114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>
                <a:latin typeface="+mj-lt"/>
              </a:rPr>
              <a:t>ESCORES ASSISTENCIAIS PARA A REGULAÇÃO AVANÇADA NOS TRANSTORNOS ADITIVOS</a:t>
            </a:r>
            <a:endParaRPr lang="en-US" sz="2200" dirty="0">
              <a:latin typeface="+mj-lt"/>
            </a:endParaRPr>
          </a:p>
        </p:txBody>
      </p:sp>
      <p:sp>
        <p:nvSpPr>
          <p:cNvPr id="20" name="Arrow: Down 19">
            <a:extLst>
              <a:ext uri="{FF2B5EF4-FFF2-40B4-BE49-F238E27FC236}">
                <a16:creationId xmlns:a16="http://schemas.microsoft.com/office/drawing/2014/main" id="{F624B8E3-997E-3FFC-FB05-433A0E47E23A}"/>
              </a:ext>
            </a:extLst>
          </p:cNvPr>
          <p:cNvSpPr/>
          <p:nvPr/>
        </p:nvSpPr>
        <p:spPr>
          <a:xfrm>
            <a:off x="5587307" y="6005383"/>
            <a:ext cx="697136" cy="667265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968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086D272-D7D4-E639-0D44-C3884F5700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9851815"/>
              </p:ext>
            </p:extLst>
          </p:nvPr>
        </p:nvGraphicFramePr>
        <p:xfrm>
          <a:off x="2032000" y="427143"/>
          <a:ext cx="8128000" cy="147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070998181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009750486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Selecione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os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6 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principais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sintomas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com E ≥ 3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4624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1.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4.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48519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2.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5.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682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3.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6.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020693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0B219218-2E6C-70FC-26E5-2DFD30FE9626}"/>
              </a:ext>
            </a:extLst>
          </p:cNvPr>
          <p:cNvSpPr txBox="1"/>
          <p:nvPr/>
        </p:nvSpPr>
        <p:spPr>
          <a:xfrm>
            <a:off x="412670" y="2648324"/>
            <a:ext cx="2298186" cy="110799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lIns="182880" tIns="182880" rIns="182880" bIns="182880" rtlCol="0">
            <a:spAutoFit/>
          </a:bodyPr>
          <a:lstStyle/>
          <a:p>
            <a:r>
              <a:rPr lang="en-US" sz="1600" dirty="0"/>
              <a:t>Se E ≥ 3 + </a:t>
            </a:r>
            <a:r>
              <a:rPr lang="en-US" sz="1600" dirty="0" err="1"/>
              <a:t>prejuízos</a:t>
            </a:r>
            <a:r>
              <a:rPr lang="en-US" sz="1600" dirty="0"/>
              <a:t> </a:t>
            </a:r>
            <a:r>
              <a:rPr lang="en-US" sz="1600" dirty="0" err="1"/>
              <a:t>significativos</a:t>
            </a:r>
            <a:r>
              <a:rPr lang="en-US" sz="1600" dirty="0"/>
              <a:t> </a:t>
            </a:r>
            <a:r>
              <a:rPr lang="en-US" sz="1600" dirty="0" err="1"/>
              <a:t>na</a:t>
            </a:r>
            <a:r>
              <a:rPr lang="en-US" sz="1600" dirty="0"/>
              <a:t> </a:t>
            </a:r>
            <a:r>
              <a:rPr lang="en-US" sz="1600" dirty="0" err="1"/>
              <a:t>vida</a:t>
            </a:r>
            <a:r>
              <a:rPr lang="en-US" sz="1600" dirty="0"/>
              <a:t>/ </a:t>
            </a:r>
            <a:r>
              <a:rPr lang="en-US" sz="1600" dirty="0" err="1"/>
              <a:t>riscos</a:t>
            </a:r>
            <a:r>
              <a:rPr lang="en-US" sz="1600" dirty="0"/>
              <a:t>/ </a:t>
            </a:r>
            <a:r>
              <a:rPr lang="en-US" sz="1600" dirty="0" err="1"/>
              <a:t>comorbidades</a:t>
            </a:r>
            <a:endParaRPr lang="en-US" sz="1600" dirty="0"/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986BADB2-EC2F-A054-C087-C29D13CF2F43}"/>
              </a:ext>
            </a:extLst>
          </p:cNvPr>
          <p:cNvSpPr/>
          <p:nvPr/>
        </p:nvSpPr>
        <p:spPr>
          <a:xfrm rot="1558369">
            <a:off x="945121" y="3869813"/>
            <a:ext cx="390578" cy="506603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E1665B4-C0E3-02E1-72DC-2F30578FCE82}"/>
              </a:ext>
            </a:extLst>
          </p:cNvPr>
          <p:cNvSpPr txBox="1"/>
          <p:nvPr/>
        </p:nvSpPr>
        <p:spPr>
          <a:xfrm>
            <a:off x="166175" y="4428354"/>
            <a:ext cx="2162535" cy="61555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lIns="182880" tIns="182880" rIns="182880" bIns="182880" rtlCol="0">
            <a:spAutoFit/>
          </a:bodyPr>
          <a:lstStyle/>
          <a:p>
            <a:r>
              <a:rPr lang="en-US" sz="1600" dirty="0" err="1"/>
              <a:t>Tabela</a:t>
            </a:r>
            <a:r>
              <a:rPr lang="en-US" sz="1600" dirty="0"/>
              <a:t> de Fármacos</a:t>
            </a:r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6A323F31-80B8-9BA0-A1FC-12E03F683917}"/>
              </a:ext>
            </a:extLst>
          </p:cNvPr>
          <p:cNvSpPr/>
          <p:nvPr/>
        </p:nvSpPr>
        <p:spPr>
          <a:xfrm rot="1558369">
            <a:off x="1853524" y="2072720"/>
            <a:ext cx="356950" cy="52389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5110C0D-871A-AB98-A9C8-835171C01D41}"/>
              </a:ext>
            </a:extLst>
          </p:cNvPr>
          <p:cNvSpPr txBox="1"/>
          <p:nvPr/>
        </p:nvSpPr>
        <p:spPr>
          <a:xfrm>
            <a:off x="2989384" y="2822614"/>
            <a:ext cx="7819293" cy="184665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lIns="182880" tIns="91440" rIns="182880" bIns="91440" rtlCol="0">
            <a:spAutoFit/>
          </a:bodyPr>
          <a:lstStyle/>
          <a:p>
            <a:r>
              <a:rPr lang="pt-BR" b="1" dirty="0">
                <a:solidFill>
                  <a:srgbClr val="000000"/>
                </a:solidFill>
                <a:latin typeface="Aptos" panose="020B0004020202020204" pitchFamily="34" charset="0"/>
              </a:rPr>
              <a:t>Pontue:</a:t>
            </a:r>
            <a:r>
              <a:rPr lang="pt-BR" dirty="0">
                <a:solidFill>
                  <a:srgbClr val="000000"/>
                </a:solidFill>
                <a:latin typeface="Aptos" panose="020B0004020202020204" pitchFamily="34" charset="0"/>
              </a:rPr>
              <a:t> </a:t>
            </a:r>
          </a:p>
          <a:p>
            <a:r>
              <a:rPr lang="pt-BR" b="1" dirty="0">
                <a:solidFill>
                  <a:srgbClr val="000000"/>
                </a:solidFill>
                <a:latin typeface="Aptos" panose="020B0004020202020204" pitchFamily="34" charset="0"/>
              </a:rPr>
              <a:t>E (ESCORE/0-4): </a:t>
            </a:r>
            <a:r>
              <a:rPr lang="pt-BR" dirty="0">
                <a:solidFill>
                  <a:srgbClr val="000000"/>
                </a:solidFill>
                <a:latin typeface="Aptos" panose="020B0004020202020204" pitchFamily="34" charset="0"/>
              </a:rPr>
              <a:t>Presença  do elemento de desregulação na vida. </a:t>
            </a:r>
          </a:p>
          <a:p>
            <a:r>
              <a:rPr lang="pt-BR" i="1" dirty="0">
                <a:solidFill>
                  <a:srgbClr val="000000"/>
                </a:solidFill>
                <a:latin typeface="Aptos" panose="020B0004020202020204" pitchFamily="34" charset="0"/>
              </a:rPr>
              <a:t>Quanto esse elemento está presente na sua vida? </a:t>
            </a:r>
          </a:p>
          <a:p>
            <a:r>
              <a:rPr lang="pt-BR" b="1" dirty="0">
                <a:solidFill>
                  <a:srgbClr val="000000"/>
                </a:solidFill>
                <a:latin typeface="Aptos" panose="020B0004020202020204" pitchFamily="34" charset="0"/>
              </a:rPr>
              <a:t>P (PESO/0-4): </a:t>
            </a:r>
            <a:r>
              <a:rPr lang="pt-BR" dirty="0">
                <a:solidFill>
                  <a:srgbClr val="000000"/>
                </a:solidFill>
                <a:latin typeface="Aptos" panose="020B0004020202020204" pitchFamily="34" charset="0"/>
              </a:rPr>
              <a:t>Impacto na desregulação dos sintomas: </a:t>
            </a:r>
          </a:p>
          <a:p>
            <a:r>
              <a:rPr lang="pt-BR" i="1" dirty="0">
                <a:solidFill>
                  <a:srgbClr val="000000"/>
                </a:solidFill>
                <a:latin typeface="Aptos" panose="020B0004020202020204" pitchFamily="34" charset="0"/>
              </a:rPr>
              <a:t>Quanto esse elemento impacta no sofrimento ou prejuízos causados pelos seus sintomas? </a:t>
            </a:r>
            <a:endParaRPr lang="en-US" i="1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5006A7A-F827-611F-754C-BF3F285D428D}"/>
              </a:ext>
            </a:extLst>
          </p:cNvPr>
          <p:cNvSpPr/>
          <p:nvPr/>
        </p:nvSpPr>
        <p:spPr>
          <a:xfrm>
            <a:off x="1426906" y="5493422"/>
            <a:ext cx="1868129" cy="757084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Desregulações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Ambientais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46C554-B672-2710-F6D0-188C6CAE3722}"/>
              </a:ext>
            </a:extLst>
          </p:cNvPr>
          <p:cNvSpPr/>
          <p:nvPr/>
        </p:nvSpPr>
        <p:spPr>
          <a:xfrm>
            <a:off x="3675160" y="5493422"/>
            <a:ext cx="1985358" cy="7570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en-US" sz="1700" dirty="0" err="1">
                <a:solidFill>
                  <a:schemeClr val="tx1"/>
                </a:solidFill>
              </a:rPr>
              <a:t>Desregulações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Comportamentais</a:t>
            </a:r>
            <a:endParaRPr lang="en-US" sz="1700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AE3FD5-D983-DC82-863C-03048FDE1E21}"/>
              </a:ext>
            </a:extLst>
          </p:cNvPr>
          <p:cNvSpPr/>
          <p:nvPr/>
        </p:nvSpPr>
        <p:spPr>
          <a:xfrm>
            <a:off x="5961604" y="5494306"/>
            <a:ext cx="1868129" cy="75708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Desregulações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Fisiológicas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DD5B45E-7CD6-B182-9501-4DDE4B310B53}"/>
              </a:ext>
            </a:extLst>
          </p:cNvPr>
          <p:cNvSpPr/>
          <p:nvPr/>
        </p:nvSpPr>
        <p:spPr>
          <a:xfrm>
            <a:off x="8064068" y="5460869"/>
            <a:ext cx="1868129" cy="757084"/>
          </a:xfrm>
          <a:prstGeom prst="rect">
            <a:avLst/>
          </a:prstGeom>
          <a:solidFill>
            <a:srgbClr val="FAD77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Desregulações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Emocionais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A20D7F8-688C-C53F-EB0F-A2D84AE945D8}"/>
              </a:ext>
            </a:extLst>
          </p:cNvPr>
          <p:cNvSpPr/>
          <p:nvPr/>
        </p:nvSpPr>
        <p:spPr>
          <a:xfrm>
            <a:off x="10166532" y="5460869"/>
            <a:ext cx="1868129" cy="757084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Desregulações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Cognitivas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Arrow: Down 14">
            <a:extLst>
              <a:ext uri="{FF2B5EF4-FFF2-40B4-BE49-F238E27FC236}">
                <a16:creationId xmlns:a16="http://schemas.microsoft.com/office/drawing/2014/main" id="{6EF64509-8231-AB07-5100-8C7E1D86C01A}"/>
              </a:ext>
            </a:extLst>
          </p:cNvPr>
          <p:cNvSpPr/>
          <p:nvPr/>
        </p:nvSpPr>
        <p:spPr>
          <a:xfrm>
            <a:off x="5907556" y="2021014"/>
            <a:ext cx="376887" cy="755531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A15AAC6F-9B82-0F3C-B6B5-94F2F6A543BF}"/>
              </a:ext>
            </a:extLst>
          </p:cNvPr>
          <p:cNvCxnSpPr>
            <a:cxnSpLocks/>
          </p:cNvCxnSpPr>
          <p:nvPr/>
        </p:nvCxnSpPr>
        <p:spPr>
          <a:xfrm flipH="1">
            <a:off x="2867822" y="4736131"/>
            <a:ext cx="348710" cy="546341"/>
          </a:xfrm>
          <a:prstGeom prst="straightConnector1">
            <a:avLst/>
          </a:prstGeom>
          <a:ln w="635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63C33B67-E189-63F5-CBF6-19C99BD21326}"/>
              </a:ext>
            </a:extLst>
          </p:cNvPr>
          <p:cNvCxnSpPr>
            <a:cxnSpLocks/>
          </p:cNvCxnSpPr>
          <p:nvPr/>
        </p:nvCxnSpPr>
        <p:spPr>
          <a:xfrm>
            <a:off x="4667839" y="4809667"/>
            <a:ext cx="0" cy="530064"/>
          </a:xfrm>
          <a:prstGeom prst="straightConnector1">
            <a:avLst/>
          </a:prstGeom>
          <a:ln w="635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DFB62EC5-283F-9AD1-D9A8-E3ED35070368}"/>
              </a:ext>
            </a:extLst>
          </p:cNvPr>
          <p:cNvCxnSpPr>
            <a:cxnSpLocks/>
          </p:cNvCxnSpPr>
          <p:nvPr/>
        </p:nvCxnSpPr>
        <p:spPr>
          <a:xfrm>
            <a:off x="6766269" y="4752408"/>
            <a:ext cx="0" cy="530064"/>
          </a:xfrm>
          <a:prstGeom prst="straightConnector1">
            <a:avLst/>
          </a:prstGeom>
          <a:ln w="635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86D322FA-A07A-AD40-2931-0DD1500DBF27}"/>
              </a:ext>
            </a:extLst>
          </p:cNvPr>
          <p:cNvCxnSpPr>
            <a:cxnSpLocks/>
          </p:cNvCxnSpPr>
          <p:nvPr/>
        </p:nvCxnSpPr>
        <p:spPr>
          <a:xfrm>
            <a:off x="8841254" y="4752408"/>
            <a:ext cx="0" cy="530064"/>
          </a:xfrm>
          <a:prstGeom prst="straightConnector1">
            <a:avLst/>
          </a:prstGeom>
          <a:ln w="635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E91BAAE-AF32-D975-E363-767BAFFDC4C4}"/>
              </a:ext>
            </a:extLst>
          </p:cNvPr>
          <p:cNvCxnSpPr>
            <a:cxnSpLocks/>
          </p:cNvCxnSpPr>
          <p:nvPr/>
        </p:nvCxnSpPr>
        <p:spPr>
          <a:xfrm>
            <a:off x="10529377" y="4752408"/>
            <a:ext cx="279300" cy="530064"/>
          </a:xfrm>
          <a:prstGeom prst="straightConnector1">
            <a:avLst/>
          </a:prstGeom>
          <a:ln w="635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Arrow: Down 4">
            <a:extLst>
              <a:ext uri="{FF2B5EF4-FFF2-40B4-BE49-F238E27FC236}">
                <a16:creationId xmlns:a16="http://schemas.microsoft.com/office/drawing/2014/main" id="{9B65005A-5FB0-9BC8-FCA8-92E2BB5ECB01}"/>
              </a:ext>
            </a:extLst>
          </p:cNvPr>
          <p:cNvSpPr/>
          <p:nvPr/>
        </p:nvSpPr>
        <p:spPr>
          <a:xfrm rot="13484460">
            <a:off x="2428892" y="4054185"/>
            <a:ext cx="390578" cy="506603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676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E53956D-91EE-DF61-EB66-D2016EC7DA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4593858"/>
              </p:ext>
            </p:extLst>
          </p:nvPr>
        </p:nvGraphicFramePr>
        <p:xfrm>
          <a:off x="306164" y="262296"/>
          <a:ext cx="2296886" cy="6150563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741714">
                  <a:extLst>
                    <a:ext uri="{9D8B030D-6E8A-4147-A177-3AD203B41FA5}">
                      <a16:colId xmlns:a16="http://schemas.microsoft.com/office/drawing/2014/main" val="383984809"/>
                    </a:ext>
                  </a:extLst>
                </a:gridCol>
                <a:gridCol w="272143">
                  <a:extLst>
                    <a:ext uri="{9D8B030D-6E8A-4147-A177-3AD203B41FA5}">
                      <a16:colId xmlns:a16="http://schemas.microsoft.com/office/drawing/2014/main" val="886130173"/>
                    </a:ext>
                  </a:extLst>
                </a:gridCol>
                <a:gridCol w="283029">
                  <a:extLst>
                    <a:ext uri="{9D8B030D-6E8A-4147-A177-3AD203B41FA5}">
                      <a16:colId xmlns:a16="http://schemas.microsoft.com/office/drawing/2014/main" val="4054237349"/>
                    </a:ext>
                  </a:extLst>
                </a:gridCol>
              </a:tblGrid>
              <a:tr h="605815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err="1"/>
                        <a:t>Desregulações</a:t>
                      </a:r>
                      <a:r>
                        <a:rPr lang="en-US" sz="1500" b="1" dirty="0"/>
                        <a:t> </a:t>
                      </a:r>
                      <a:r>
                        <a:rPr lang="en-US" sz="1500" b="1" dirty="0" err="1"/>
                        <a:t>Ambientais</a:t>
                      </a:r>
                      <a:endParaRPr lang="en-US" sz="1500" b="1"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1" dirty="0"/>
                        <a:t>P</a:t>
                      </a:r>
                    </a:p>
                  </a:txBody>
                  <a:tcPr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1" dirty="0"/>
                        <a:t>E</a:t>
                      </a:r>
                    </a:p>
                  </a:txBody>
                  <a:tcPr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7354876"/>
                  </a:ext>
                </a:extLst>
              </a:tr>
              <a:tr h="517806">
                <a:tc rowSpan="11">
                  <a:txBody>
                    <a:bodyPr/>
                    <a:lstStyle/>
                    <a:p>
                      <a:pPr marL="228600" indent="-228600">
                        <a:spcAft>
                          <a:spcPts val="600"/>
                        </a:spcAft>
                        <a:buAutoNum type="arabicPeriod"/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Problemas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de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moradia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transporte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alimentação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spcAft>
                          <a:spcPts val="600"/>
                        </a:spcAft>
                        <a:buAutoNum type="arabicPeriod"/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Problemas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de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família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spcAft>
                          <a:spcPts val="600"/>
                        </a:spcAft>
                        <a:buAutoNum type="arabicPeriod"/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Problemas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de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Emprego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spcAft>
                          <a:spcPts val="600"/>
                        </a:spcAft>
                        <a:buAutoNum type="arabicPeriod"/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Problemas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Legais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spcAft>
                          <a:spcPts val="600"/>
                        </a:spcAft>
                        <a:buAutoNum type="arabicPeriod"/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Problemas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físicos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/de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saúde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spcAft>
                          <a:spcPts val="600"/>
                        </a:spcAft>
                        <a:buAutoNum type="arabicPeriod"/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Problemas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com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identidade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spcAft>
                          <a:spcPts val="600"/>
                        </a:spcAft>
                        <a:buAutoNum type="arabicPeriod"/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Insegurança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física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spcAft>
                          <a:spcPts val="600"/>
                        </a:spcAft>
                        <a:buAutoNum type="arabicPeriod"/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Inseguraça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Financeira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spcAft>
                          <a:spcPts val="600"/>
                        </a:spcAft>
                        <a:buAutoNum type="arabicPeriod"/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Relacionamentos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nocivos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spcAft>
                          <a:spcPts val="600"/>
                        </a:spcAft>
                        <a:buAutoNum type="arabicPeriod"/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Dinheiro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recurso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para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uso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spcAft>
                          <a:spcPts val="600"/>
                        </a:spcAft>
                        <a:buAutoNum type="arabicPeriod"/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Contato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com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locais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pessoas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de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risco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para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uso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spcAft>
                          <a:spcPts val="600"/>
                        </a:spcAft>
                        <a:buAutoNum type="arabicPeriod"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Outros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1498945"/>
                  </a:ext>
                </a:extLst>
              </a:tr>
              <a:tr h="517807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1524359"/>
                  </a:ext>
                </a:extLst>
              </a:tr>
              <a:tr h="517807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6560102"/>
                  </a:ext>
                </a:extLst>
              </a:tr>
              <a:tr h="517806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8039499"/>
                  </a:ext>
                </a:extLst>
              </a:tr>
              <a:tr h="517806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1491084"/>
                  </a:ext>
                </a:extLst>
              </a:tr>
              <a:tr h="517806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3459886"/>
                  </a:ext>
                </a:extLst>
              </a:tr>
              <a:tr h="517806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6741219"/>
                  </a:ext>
                </a:extLst>
              </a:tr>
              <a:tr h="517807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5033223"/>
                  </a:ext>
                </a:extLst>
              </a:tr>
              <a:tr h="517807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6785772"/>
                  </a:ext>
                </a:extLst>
              </a:tr>
              <a:tr h="517806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6402775"/>
                  </a:ext>
                </a:extLst>
              </a:tr>
              <a:tr h="366684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3534748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E7B23DB-BA66-99C3-B58D-DCCF55C367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4785789"/>
              </p:ext>
            </p:extLst>
          </p:nvPr>
        </p:nvGraphicFramePr>
        <p:xfrm>
          <a:off x="2612573" y="262296"/>
          <a:ext cx="2394857" cy="6150560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816005">
                  <a:extLst>
                    <a:ext uri="{9D8B030D-6E8A-4147-A177-3AD203B41FA5}">
                      <a16:colId xmlns:a16="http://schemas.microsoft.com/office/drawing/2014/main" val="383984809"/>
                    </a:ext>
                  </a:extLst>
                </a:gridCol>
                <a:gridCol w="283751">
                  <a:extLst>
                    <a:ext uri="{9D8B030D-6E8A-4147-A177-3AD203B41FA5}">
                      <a16:colId xmlns:a16="http://schemas.microsoft.com/office/drawing/2014/main" val="886130173"/>
                    </a:ext>
                  </a:extLst>
                </a:gridCol>
                <a:gridCol w="295101">
                  <a:extLst>
                    <a:ext uri="{9D8B030D-6E8A-4147-A177-3AD203B41FA5}">
                      <a16:colId xmlns:a16="http://schemas.microsoft.com/office/drawing/2014/main" val="4054237349"/>
                    </a:ext>
                  </a:extLst>
                </a:gridCol>
              </a:tblGrid>
              <a:tr h="597631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err="1"/>
                        <a:t>Desregulações</a:t>
                      </a:r>
                      <a:r>
                        <a:rPr lang="en-US" sz="1500" b="1" dirty="0"/>
                        <a:t> </a:t>
                      </a:r>
                      <a:r>
                        <a:rPr lang="en-US" sz="1500" b="1" dirty="0" err="1"/>
                        <a:t>Comportamentais</a:t>
                      </a:r>
                      <a:endParaRPr lang="en-US" sz="15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P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E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7354876"/>
                  </a:ext>
                </a:extLst>
              </a:tr>
              <a:tr h="441474">
                <a:tc rowSpan="11">
                  <a:txBody>
                    <a:bodyPr/>
                    <a:lstStyle/>
                    <a:p>
                      <a:pPr marL="228600" indent="-228600">
                        <a:lnSpc>
                          <a:spcPct val="80000"/>
                        </a:lnSpc>
                        <a:spcAft>
                          <a:spcPts val="800"/>
                        </a:spcAft>
                        <a:buAutoNum type="arabicPeriod"/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Sedentarismo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lnSpc>
                          <a:spcPct val="80000"/>
                        </a:lnSpc>
                        <a:spcAft>
                          <a:spcPts val="800"/>
                        </a:spcAft>
                        <a:buAutoNum type="arabicPeriod"/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Tabagismo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lnSpc>
                          <a:spcPct val="80000"/>
                        </a:lnSpc>
                        <a:spcAft>
                          <a:spcPts val="800"/>
                        </a:spcAft>
                        <a:buAutoNum type="arabicPeriod"/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Abuso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de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drogas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medicamentos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: _______________</a:t>
                      </a:r>
                    </a:p>
                    <a:p>
                      <a:pPr marL="228600" indent="-228600">
                        <a:lnSpc>
                          <a:spcPct val="8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       ___________________</a:t>
                      </a:r>
                    </a:p>
                    <a:p>
                      <a:pPr marL="228600" indent="-228600">
                        <a:lnSpc>
                          <a:spcPct val="80000"/>
                        </a:lnSpc>
                        <a:spcAft>
                          <a:spcPts val="800"/>
                        </a:spcAft>
                        <a:buFont typeface="+mj-lt"/>
                        <a:buAutoNum type="arabicPeriod" startAt="4"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Uso de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álcool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lnSpc>
                          <a:spcPct val="80000"/>
                        </a:lnSpc>
                        <a:spcAft>
                          <a:spcPts val="800"/>
                        </a:spcAft>
                        <a:buFont typeface="+mj-lt"/>
                        <a:buAutoNum type="arabicPeriod" startAt="4"/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Excesso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de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tecnologia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lnSpc>
                          <a:spcPct val="80000"/>
                        </a:lnSpc>
                        <a:spcAft>
                          <a:spcPts val="800"/>
                        </a:spcAft>
                        <a:buFont typeface="+mj-lt"/>
                        <a:buAutoNum type="arabicPeriod" startAt="4"/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Excesso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de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pornografia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lnSpc>
                          <a:spcPct val="80000"/>
                        </a:lnSpc>
                        <a:spcAft>
                          <a:spcPts val="800"/>
                        </a:spcAft>
                        <a:buFont typeface="+mj-lt"/>
                        <a:buAutoNum type="arabicPeriod" startAt="4"/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Excesso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de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jogos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/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apostas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lnSpc>
                          <a:spcPct val="80000"/>
                        </a:lnSpc>
                        <a:spcAft>
                          <a:spcPts val="800"/>
                        </a:spcAft>
                        <a:buFont typeface="+mj-lt"/>
                        <a:buAutoNum type="arabicPeriod" startAt="4"/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Alimentação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Desadaptativa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lnSpc>
                          <a:spcPct val="80000"/>
                        </a:lnSpc>
                        <a:spcAft>
                          <a:spcPts val="800"/>
                        </a:spcAft>
                        <a:buFont typeface="+mj-lt"/>
                        <a:buAutoNum type="arabicPeriod" startAt="4"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Sono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desadaptativo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lnSpc>
                          <a:spcPct val="80000"/>
                        </a:lnSpc>
                        <a:spcAft>
                          <a:spcPts val="800"/>
                        </a:spcAft>
                        <a:buFont typeface="+mj-lt"/>
                        <a:buAutoNum type="arabicPeriod" startAt="4"/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Isolamento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social</a:t>
                      </a:r>
                    </a:p>
                    <a:p>
                      <a:pPr marL="228600" indent="-228600">
                        <a:lnSpc>
                          <a:spcPct val="80000"/>
                        </a:lnSpc>
                        <a:spcAft>
                          <a:spcPts val="800"/>
                        </a:spcAft>
                        <a:buFont typeface="+mj-lt"/>
                        <a:buAutoNum type="arabicPeriod" startAt="4"/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Comportamento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Transgressor</a:t>
                      </a:r>
                    </a:p>
                    <a:p>
                      <a:pPr marL="228600" indent="-228600">
                        <a:lnSpc>
                          <a:spcPct val="80000"/>
                        </a:lnSpc>
                        <a:spcAft>
                          <a:spcPts val="800"/>
                        </a:spcAft>
                        <a:buFont typeface="+mj-lt"/>
                        <a:buAutoNum type="arabicPeriod" startAt="4"/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Heteroagressividade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lnSpc>
                          <a:spcPct val="80000"/>
                        </a:lnSpc>
                        <a:spcAft>
                          <a:spcPts val="800"/>
                        </a:spcAft>
                        <a:buFont typeface="+mj-lt"/>
                        <a:buAutoNum type="arabicPeriod" startAt="4"/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Autoagressividade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lnSpc>
                          <a:spcPct val="80000"/>
                        </a:lnSpc>
                        <a:spcAft>
                          <a:spcPts val="800"/>
                        </a:spcAft>
                        <a:buFont typeface="+mj-lt"/>
                        <a:buAutoNum type="arabicPeriod" startAt="4"/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Procrastinação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lnSpc>
                          <a:spcPct val="80000"/>
                        </a:lnSpc>
                        <a:spcAft>
                          <a:spcPts val="800"/>
                        </a:spcAft>
                        <a:buFont typeface="+mj-lt"/>
                        <a:buAutoNum type="arabicPeriod" startAt="4"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Outros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1498945"/>
                  </a:ext>
                </a:extLst>
              </a:tr>
              <a:tr h="441475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1524359"/>
                  </a:ext>
                </a:extLst>
              </a:tr>
              <a:tr h="441475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6560102"/>
                  </a:ext>
                </a:extLst>
              </a:tr>
              <a:tr h="441474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8039499"/>
                  </a:ext>
                </a:extLst>
              </a:tr>
              <a:tr h="441474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1491084"/>
                  </a:ext>
                </a:extLst>
              </a:tr>
              <a:tr h="441474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3459886"/>
                  </a:ext>
                </a:extLst>
              </a:tr>
              <a:tr h="441474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6741219"/>
                  </a:ext>
                </a:extLst>
              </a:tr>
              <a:tr h="441475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5033223"/>
                  </a:ext>
                </a:extLst>
              </a:tr>
              <a:tr h="441475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6785772"/>
                  </a:ext>
                </a:extLst>
              </a:tr>
              <a:tr h="441474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6402775"/>
                  </a:ext>
                </a:extLst>
              </a:tr>
              <a:tr h="1138185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3534748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7B4C3961-20F6-90F2-7FF4-56D86522BF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5372253"/>
              </p:ext>
            </p:extLst>
          </p:nvPr>
        </p:nvGraphicFramePr>
        <p:xfrm>
          <a:off x="5007430" y="262300"/>
          <a:ext cx="2296886" cy="6150556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741714">
                  <a:extLst>
                    <a:ext uri="{9D8B030D-6E8A-4147-A177-3AD203B41FA5}">
                      <a16:colId xmlns:a16="http://schemas.microsoft.com/office/drawing/2014/main" val="383984809"/>
                    </a:ext>
                  </a:extLst>
                </a:gridCol>
                <a:gridCol w="272143">
                  <a:extLst>
                    <a:ext uri="{9D8B030D-6E8A-4147-A177-3AD203B41FA5}">
                      <a16:colId xmlns:a16="http://schemas.microsoft.com/office/drawing/2014/main" val="886130173"/>
                    </a:ext>
                  </a:extLst>
                </a:gridCol>
                <a:gridCol w="283029">
                  <a:extLst>
                    <a:ext uri="{9D8B030D-6E8A-4147-A177-3AD203B41FA5}">
                      <a16:colId xmlns:a16="http://schemas.microsoft.com/office/drawing/2014/main" val="4054237349"/>
                    </a:ext>
                  </a:extLst>
                </a:gridCol>
              </a:tblGrid>
              <a:tr h="604957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err="1"/>
                        <a:t>Desregulações</a:t>
                      </a:r>
                      <a:r>
                        <a:rPr lang="en-US" sz="1500" b="1" dirty="0"/>
                        <a:t> </a:t>
                      </a:r>
                      <a:r>
                        <a:rPr lang="en-US" sz="1500" b="1" dirty="0" err="1"/>
                        <a:t>Fisiológicos</a:t>
                      </a:r>
                      <a:endParaRPr lang="en-US" sz="15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1" dirty="0"/>
                        <a:t>P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1" dirty="0"/>
                        <a:t>E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7354876"/>
                  </a:ext>
                </a:extLst>
              </a:tr>
              <a:tr h="504145">
                <a:tc rowSpan="11">
                  <a:txBody>
                    <a:bodyPr/>
                    <a:lstStyle/>
                    <a:p>
                      <a:pPr marL="228600" indent="-228600">
                        <a:spcAft>
                          <a:spcPts val="600"/>
                        </a:spcAft>
                        <a:buAutoNum type="arabicPeriod"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Dor</a:t>
                      </a:r>
                    </a:p>
                    <a:p>
                      <a:pPr marL="228600" indent="-228600">
                        <a:spcAft>
                          <a:spcPts val="600"/>
                        </a:spcAft>
                        <a:buAutoNum type="arabicPeriod"/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Hiperativação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adrenérgica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spcAft>
                          <a:spcPts val="600"/>
                        </a:spcAft>
                        <a:buAutoNum type="arabicPeriod"/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Sintomas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Físicos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de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Abstinência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spcAft>
                          <a:spcPts val="600"/>
                        </a:spcAft>
                        <a:buAutoNum type="arabicPeriod"/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Sintomas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Físicos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de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Fissura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spcAft>
                          <a:spcPts val="600"/>
                        </a:spcAft>
                        <a:buAutoNum type="arabicPeriod"/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Hipersensibilidade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Sensorial</a:t>
                      </a:r>
                    </a:p>
                    <a:p>
                      <a:pPr marL="228600" indent="-228600">
                        <a:spcAft>
                          <a:spcPts val="600"/>
                        </a:spcAft>
                        <a:buAutoNum type="arabicPeriod"/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Distúrbios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Gástricos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Distúrbios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Cardiovasculares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Distúrbios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Pulmonares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Distúrbios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Metabólicos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Distúrbios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Musculoesqueléticos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Distúrbios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Neurológicos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Outros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1498945"/>
                  </a:ext>
                </a:extLst>
              </a:tr>
              <a:tr h="504146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1524359"/>
                  </a:ext>
                </a:extLst>
              </a:tr>
              <a:tr h="504146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6560102"/>
                  </a:ext>
                </a:extLst>
              </a:tr>
              <a:tr h="504145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8039499"/>
                  </a:ext>
                </a:extLst>
              </a:tr>
              <a:tr h="504145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1491084"/>
                  </a:ext>
                </a:extLst>
              </a:tr>
              <a:tr h="504145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3459886"/>
                  </a:ext>
                </a:extLst>
              </a:tr>
              <a:tr h="504145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6741219"/>
                  </a:ext>
                </a:extLst>
              </a:tr>
              <a:tr h="504146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5033223"/>
                  </a:ext>
                </a:extLst>
              </a:tr>
              <a:tr h="504146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6785772"/>
                  </a:ext>
                </a:extLst>
              </a:tr>
              <a:tr h="504145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6402775"/>
                  </a:ext>
                </a:extLst>
              </a:tr>
              <a:tr h="504145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3534748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7E713035-CFFE-525A-0609-D26204B661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3211105"/>
              </p:ext>
            </p:extLst>
          </p:nvPr>
        </p:nvGraphicFramePr>
        <p:xfrm>
          <a:off x="7323363" y="262300"/>
          <a:ext cx="2296886" cy="6150556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741714">
                  <a:extLst>
                    <a:ext uri="{9D8B030D-6E8A-4147-A177-3AD203B41FA5}">
                      <a16:colId xmlns:a16="http://schemas.microsoft.com/office/drawing/2014/main" val="383984809"/>
                    </a:ext>
                  </a:extLst>
                </a:gridCol>
                <a:gridCol w="272143">
                  <a:extLst>
                    <a:ext uri="{9D8B030D-6E8A-4147-A177-3AD203B41FA5}">
                      <a16:colId xmlns:a16="http://schemas.microsoft.com/office/drawing/2014/main" val="886130173"/>
                    </a:ext>
                  </a:extLst>
                </a:gridCol>
                <a:gridCol w="283029">
                  <a:extLst>
                    <a:ext uri="{9D8B030D-6E8A-4147-A177-3AD203B41FA5}">
                      <a16:colId xmlns:a16="http://schemas.microsoft.com/office/drawing/2014/main" val="4054237349"/>
                    </a:ext>
                  </a:extLst>
                </a:gridCol>
              </a:tblGrid>
              <a:tr h="604957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err="1"/>
                        <a:t>Desregulações</a:t>
                      </a:r>
                      <a:r>
                        <a:rPr lang="en-US" sz="1500" b="1" dirty="0"/>
                        <a:t> </a:t>
                      </a:r>
                      <a:r>
                        <a:rPr lang="en-US" sz="1500" b="1" dirty="0" err="1"/>
                        <a:t>Emocionais</a:t>
                      </a:r>
                      <a:endParaRPr lang="en-US" sz="1500" b="1" dirty="0"/>
                    </a:p>
                  </a:txBody>
                  <a:tcPr>
                    <a:solidFill>
                      <a:srgbClr val="FAD77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1" dirty="0"/>
                        <a:t>P</a:t>
                      </a:r>
                    </a:p>
                  </a:txBody>
                  <a:tcPr anchor="ctr">
                    <a:solidFill>
                      <a:srgbClr val="FAD77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1" dirty="0"/>
                        <a:t>E</a:t>
                      </a:r>
                    </a:p>
                  </a:txBody>
                  <a:tcPr anchor="ctr">
                    <a:solidFill>
                      <a:srgbClr val="FAD77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7354876"/>
                  </a:ext>
                </a:extLst>
              </a:tr>
              <a:tr h="504145">
                <a:tc rowSpan="11">
                  <a:txBody>
                    <a:bodyPr/>
                    <a:lstStyle/>
                    <a:p>
                      <a:pPr marL="228600" indent="-228600">
                        <a:spcAft>
                          <a:spcPts val="600"/>
                        </a:spcAft>
                        <a:buAutoNum type="arabicPeriod"/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Raiva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spcAft>
                          <a:spcPts val="600"/>
                        </a:spcAft>
                        <a:buAutoNum type="arabicPeriod"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Medo</a:t>
                      </a:r>
                    </a:p>
                    <a:p>
                      <a:pPr marL="228600" indent="-228600">
                        <a:spcAft>
                          <a:spcPts val="600"/>
                        </a:spcAft>
                        <a:buAutoNum type="arabicPeriod"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Alegria</a:t>
                      </a:r>
                    </a:p>
                    <a:p>
                      <a:pPr marL="228600" indent="-228600">
                        <a:spcAft>
                          <a:spcPts val="600"/>
                        </a:spcAft>
                        <a:buAutoNum type="arabicPeriod"/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Nojo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spcAft>
                          <a:spcPts val="600"/>
                        </a:spcAft>
                        <a:buAutoNum type="arabicPeriod"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Tristeza</a:t>
                      </a:r>
                    </a:p>
                    <a:p>
                      <a:pPr marL="228600" indent="-228600">
                        <a:spcAft>
                          <a:spcPts val="600"/>
                        </a:spcAft>
                        <a:buAutoNum type="arabicPeriod"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Culpa</a:t>
                      </a:r>
                    </a:p>
                    <a:p>
                      <a:pPr marL="228600" indent="-228600">
                        <a:spcAft>
                          <a:spcPts val="600"/>
                        </a:spcAft>
                        <a:buAutoNum type="arabicPeriod"/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Inveja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Paixão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US" sz="12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Orgulho</a:t>
                      </a:r>
                      <a:endParaRPr lang="en-US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US" sz="12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Tédio</a:t>
                      </a:r>
                      <a:endParaRPr lang="en-US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US" sz="12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Vergonha</a:t>
                      </a:r>
                      <a:endParaRPr lang="en-US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Outros</a:t>
                      </a:r>
                    </a:p>
                    <a:p>
                      <a:pPr marL="0" indent="0">
                        <a:spcAft>
                          <a:spcPts val="600"/>
                        </a:spcAft>
                        <a:buNone/>
                      </a:pP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AD77E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77E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77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1498945"/>
                  </a:ext>
                </a:extLst>
              </a:tr>
              <a:tr h="504146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77E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77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1524359"/>
                  </a:ext>
                </a:extLst>
              </a:tr>
              <a:tr h="504146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77E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77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6560102"/>
                  </a:ext>
                </a:extLst>
              </a:tr>
              <a:tr h="504145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77E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77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8039499"/>
                  </a:ext>
                </a:extLst>
              </a:tr>
              <a:tr h="504145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77E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77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1491084"/>
                  </a:ext>
                </a:extLst>
              </a:tr>
              <a:tr h="504145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77E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77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3459886"/>
                  </a:ext>
                </a:extLst>
              </a:tr>
              <a:tr h="504145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77E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77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6741219"/>
                  </a:ext>
                </a:extLst>
              </a:tr>
              <a:tr h="504146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77E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77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5033223"/>
                  </a:ext>
                </a:extLst>
              </a:tr>
              <a:tr h="504146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77E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77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6785772"/>
                  </a:ext>
                </a:extLst>
              </a:tr>
              <a:tr h="504145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77E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77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6402775"/>
                  </a:ext>
                </a:extLst>
              </a:tr>
              <a:tr h="504145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AD77E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AD77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3534748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678A75DE-21A5-9D83-E308-579F6ED3BD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0538271"/>
              </p:ext>
            </p:extLst>
          </p:nvPr>
        </p:nvGraphicFramePr>
        <p:xfrm>
          <a:off x="9620249" y="262299"/>
          <a:ext cx="2296886" cy="6150556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741714">
                  <a:extLst>
                    <a:ext uri="{9D8B030D-6E8A-4147-A177-3AD203B41FA5}">
                      <a16:colId xmlns:a16="http://schemas.microsoft.com/office/drawing/2014/main" val="383984809"/>
                    </a:ext>
                  </a:extLst>
                </a:gridCol>
                <a:gridCol w="272143">
                  <a:extLst>
                    <a:ext uri="{9D8B030D-6E8A-4147-A177-3AD203B41FA5}">
                      <a16:colId xmlns:a16="http://schemas.microsoft.com/office/drawing/2014/main" val="886130173"/>
                    </a:ext>
                  </a:extLst>
                </a:gridCol>
                <a:gridCol w="283029">
                  <a:extLst>
                    <a:ext uri="{9D8B030D-6E8A-4147-A177-3AD203B41FA5}">
                      <a16:colId xmlns:a16="http://schemas.microsoft.com/office/drawing/2014/main" val="4054237349"/>
                    </a:ext>
                  </a:extLst>
                </a:gridCol>
              </a:tblGrid>
              <a:tr h="604957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err="1"/>
                        <a:t>Desregulações</a:t>
                      </a:r>
                      <a:r>
                        <a:rPr lang="en-US" sz="1500" b="1" dirty="0"/>
                        <a:t> </a:t>
                      </a:r>
                      <a:r>
                        <a:rPr lang="en-US" sz="1500" b="1" dirty="0" err="1"/>
                        <a:t>Cognitivos</a:t>
                      </a:r>
                      <a:endParaRPr lang="en-US" sz="1500" b="1" dirty="0"/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1" dirty="0"/>
                        <a:t>P</a:t>
                      </a:r>
                    </a:p>
                  </a:txBody>
                  <a:tcPr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1" dirty="0"/>
                        <a:t>E</a:t>
                      </a:r>
                    </a:p>
                  </a:txBody>
                  <a:tcPr anchor="ctr"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7354876"/>
                  </a:ext>
                </a:extLst>
              </a:tr>
              <a:tr h="504145">
                <a:tc rowSpan="11">
                  <a:txBody>
                    <a:bodyPr/>
                    <a:lstStyle/>
                    <a:p>
                      <a:pPr marL="228600" indent="-228600">
                        <a:spcAft>
                          <a:spcPts val="600"/>
                        </a:spcAft>
                        <a:buAutoNum type="arabicPeriod"/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Alterações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da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função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executiva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spcAft>
                          <a:spcPts val="600"/>
                        </a:spcAft>
                        <a:buAutoNum type="arabicPeriod"/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Disfunção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da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cognição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social</a:t>
                      </a:r>
                    </a:p>
                    <a:p>
                      <a:pPr marL="228600" indent="-228600">
                        <a:spcAft>
                          <a:spcPts val="600"/>
                        </a:spcAft>
                        <a:buAutoNum type="arabicPeriod"/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Atenção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seletiva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spcAft>
                          <a:spcPts val="600"/>
                        </a:spcAft>
                        <a:buAutoNum type="arabicPeriod"/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Memórias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traumáticas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spcAft>
                          <a:spcPts val="600"/>
                        </a:spcAft>
                        <a:buAutoNum type="arabicPeriod"/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Crenças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facilitadoras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spcAft>
                          <a:spcPts val="600"/>
                        </a:spcAft>
                        <a:buAutoNum type="arabicPeriod"/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Fusão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cognitiva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spcAft>
                          <a:spcPts val="600"/>
                        </a:spcAft>
                        <a:buAutoNum type="arabicPeriod"/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Distorções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Cognitivas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>
                        <a:spcAft>
                          <a:spcPts val="600"/>
                        </a:spcAft>
                        <a:buAutoNum type="arabicPeriod"/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Prejuízo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do insight</a:t>
                      </a:r>
                    </a:p>
                    <a:p>
                      <a:pPr marL="228600" indent="-228600">
                        <a:spcAft>
                          <a:spcPts val="600"/>
                        </a:spcAft>
                        <a:buAutoNum type="arabicPeriod"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Delay Discounting</a:t>
                      </a:r>
                    </a:p>
                    <a:p>
                      <a:pPr marL="228600" indent="-228600">
                        <a:spcAft>
                          <a:spcPts val="600"/>
                        </a:spcAft>
                        <a:buAutoNum type="arabicPeriod"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Outros</a:t>
                      </a:r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1498945"/>
                  </a:ext>
                </a:extLst>
              </a:tr>
              <a:tr h="504146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1524359"/>
                  </a:ext>
                </a:extLst>
              </a:tr>
              <a:tr h="504146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6560102"/>
                  </a:ext>
                </a:extLst>
              </a:tr>
              <a:tr h="504145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8039499"/>
                  </a:ext>
                </a:extLst>
              </a:tr>
              <a:tr h="504145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1491084"/>
                  </a:ext>
                </a:extLst>
              </a:tr>
              <a:tr h="504145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3459886"/>
                  </a:ext>
                </a:extLst>
              </a:tr>
              <a:tr h="504145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6741219"/>
                  </a:ext>
                </a:extLst>
              </a:tr>
              <a:tr h="504146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5033223"/>
                  </a:ext>
                </a:extLst>
              </a:tr>
              <a:tr h="504146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6785772"/>
                  </a:ext>
                </a:extLst>
              </a:tr>
              <a:tr h="504145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6402775"/>
                  </a:ext>
                </a:extLst>
              </a:tr>
              <a:tr h="504145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353474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BBAF10E-92C6-72E7-4142-F7076D20F06F}"/>
              </a:ext>
            </a:extLst>
          </p:cNvPr>
          <p:cNvSpPr txBox="1"/>
          <p:nvPr/>
        </p:nvSpPr>
        <p:spPr>
          <a:xfrm>
            <a:off x="1404258" y="6510796"/>
            <a:ext cx="120396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E(</a:t>
            </a:r>
            <a:r>
              <a:rPr lang="en-US" sz="1400" dirty="0" err="1"/>
              <a:t>Escore</a:t>
            </a:r>
            <a:r>
              <a:rPr lang="en-US" sz="1400" dirty="0"/>
              <a:t>/0-4) e P (Peso/0-4): 0 = </a:t>
            </a:r>
            <a:r>
              <a:rPr lang="en-US" sz="1400" dirty="0" err="1"/>
              <a:t>Nenhum</a:t>
            </a:r>
            <a:r>
              <a:rPr lang="en-US" sz="1400" dirty="0"/>
              <a:t> </a:t>
            </a:r>
            <a:r>
              <a:rPr lang="en-US" sz="1400" dirty="0" err="1"/>
              <a:t>pouco</a:t>
            </a:r>
            <a:r>
              <a:rPr lang="en-US" sz="1400" dirty="0"/>
              <a:t>; 1 = Um Pouco; 2 = </a:t>
            </a:r>
            <a:r>
              <a:rPr lang="en-US" sz="1400" dirty="0" err="1"/>
              <a:t>Regularmente</a:t>
            </a:r>
            <a:r>
              <a:rPr lang="en-US" sz="1400" dirty="0"/>
              <a:t>; 3 = </a:t>
            </a:r>
            <a:r>
              <a:rPr lang="en-US" sz="1400" dirty="0" err="1"/>
              <a:t>Muito</a:t>
            </a:r>
            <a:r>
              <a:rPr lang="en-US" sz="1400" dirty="0"/>
              <a:t>; 4 = Demais </a:t>
            </a:r>
          </a:p>
        </p:txBody>
      </p:sp>
    </p:spTree>
    <p:extLst>
      <p:ext uri="{BB962C8B-B14F-4D97-AF65-F5344CB8AC3E}">
        <p14:creationId xmlns:p14="http://schemas.microsoft.com/office/powerpoint/2010/main" val="3168482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2">
            <a:extLst>
              <a:ext uri="{FF2B5EF4-FFF2-40B4-BE49-F238E27FC236}">
                <a16:creationId xmlns:a16="http://schemas.microsoft.com/office/drawing/2014/main" id="{8E3FD54F-480E-2E05-25C3-29931611C4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0140355"/>
              </p:ext>
            </p:extLst>
          </p:nvPr>
        </p:nvGraphicFramePr>
        <p:xfrm>
          <a:off x="3408865" y="3429000"/>
          <a:ext cx="2638679" cy="314192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899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0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6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8780">
                <a:tc>
                  <a:txBody>
                    <a:bodyPr/>
                    <a:lstStyle/>
                    <a:p>
                      <a:pPr marL="247650"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1100" b="1" spc="-5" dirty="0">
                          <a:latin typeface="Calibri"/>
                          <a:cs typeface="Calibri"/>
                        </a:rPr>
                        <a:t>INTERVENÇÕES PSICOSSOCIAIS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45720" marR="0" marT="4127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E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45720" marR="0" marT="3810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P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9371" marB="0">
                    <a:lnL w="6350">
                      <a:solidFill>
                        <a:srgbClr val="660033"/>
                      </a:solidFill>
                      <a:prstDash val="soli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6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Encaminhar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CRAS/CREAS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4572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116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Encaminhar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SINE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4572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1158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Encaminhar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Auxílio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Jurídico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111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4572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638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Acompanhamento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de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saúde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especializado</a:t>
                      </a:r>
                      <a:endParaRPr lang="en-US"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4572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7774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Encaminhar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dispositivos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de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Proteção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4572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4788"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Fornecer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informações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sobre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fluxos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8734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4572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4788"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Busca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por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informações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8734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4572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5599298"/>
                  </a:ext>
                </a:extLst>
              </a:tr>
              <a:tr h="244788"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Busca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de Rede de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Apoio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8734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4572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4834120"/>
                  </a:ext>
                </a:extLst>
              </a:tr>
              <a:tr h="244788"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Psicoeducação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8734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4572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3589322"/>
                  </a:ext>
                </a:extLst>
              </a:tr>
              <a:tr h="244788"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Terapia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/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participação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familiar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8734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4572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8016950"/>
                  </a:ext>
                </a:extLst>
              </a:tr>
              <a:tr h="244788"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Relacionamentos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Positivos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8734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4572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2627522"/>
                  </a:ext>
                </a:extLst>
              </a:tr>
            </a:tbl>
          </a:graphicData>
        </a:graphic>
      </p:graphicFrame>
      <p:graphicFrame>
        <p:nvGraphicFramePr>
          <p:cNvPr id="15" name="object 5">
            <a:extLst>
              <a:ext uri="{FF2B5EF4-FFF2-40B4-BE49-F238E27FC236}">
                <a16:creationId xmlns:a16="http://schemas.microsoft.com/office/drawing/2014/main" id="{7DD7BEDE-22F3-FCCA-5D3F-261E3D85C8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634697"/>
              </p:ext>
            </p:extLst>
          </p:nvPr>
        </p:nvGraphicFramePr>
        <p:xfrm>
          <a:off x="6285541" y="213046"/>
          <a:ext cx="2605895" cy="361419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305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44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09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2655">
                <a:tc>
                  <a:txBody>
                    <a:bodyPr/>
                    <a:lstStyle/>
                    <a:p>
                      <a:pPr marL="61594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lang="en-US" sz="1100" b="1" spc="-5" dirty="0">
                          <a:latin typeface="Calibri"/>
                          <a:cs typeface="Calibri"/>
                        </a:rPr>
                        <a:t>      DESENVOLVIMENTO DE HABILIDADES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45720" marR="0" marT="4826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E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P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6350">
                      <a:solidFill>
                        <a:srgbClr val="660033"/>
                      </a:solidFill>
                      <a:prstDash val="soli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4837"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Prática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de Mindfulness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572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8370364"/>
                  </a:ext>
                </a:extLst>
              </a:tr>
              <a:tr h="272276"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Manejo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do Tempo e da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Rotina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572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9707580"/>
                  </a:ext>
                </a:extLst>
              </a:tr>
              <a:tr h="272276"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Resolução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de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Problemas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572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2029898"/>
                  </a:ext>
                </a:extLst>
              </a:tr>
              <a:tr h="272276"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Tomada de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Decisões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572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4852176"/>
                  </a:ext>
                </a:extLst>
              </a:tr>
              <a:tr h="272276"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Gerenciamento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Financeiro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572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0132754"/>
                  </a:ext>
                </a:extLst>
              </a:tr>
              <a:tr h="243054"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Aceitação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572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1477771"/>
                  </a:ext>
                </a:extLst>
              </a:tr>
              <a:tr h="272276"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Regulação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Emocional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572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9409985"/>
                  </a:ext>
                </a:extLst>
              </a:tr>
              <a:tr h="272276"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Tolerância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ao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Mal-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estar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572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945408"/>
                  </a:ext>
                </a:extLst>
              </a:tr>
              <a:tr h="272276"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Autoconhecimento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572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3996103"/>
                  </a:ext>
                </a:extLst>
              </a:tr>
              <a:tr h="272276"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Efetividade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Interpessoal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572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0810128"/>
                  </a:ext>
                </a:extLst>
              </a:tr>
              <a:tr h="272276"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Mentalização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572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6915083"/>
                  </a:ext>
                </a:extLst>
              </a:tr>
              <a:tr h="272276"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Autocontrole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572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9164580"/>
                  </a:ext>
                </a:extLst>
              </a:tr>
            </a:tbl>
          </a:graphicData>
        </a:graphic>
      </p:graphicFrame>
      <p:sp>
        <p:nvSpPr>
          <p:cNvPr id="16" name="object 21">
            <a:extLst>
              <a:ext uri="{FF2B5EF4-FFF2-40B4-BE49-F238E27FC236}">
                <a16:creationId xmlns:a16="http://schemas.microsoft.com/office/drawing/2014/main" id="{20A8C198-7D6B-234C-8355-ECCD0C3D4301}"/>
              </a:ext>
            </a:extLst>
          </p:cNvPr>
          <p:cNvSpPr txBox="1"/>
          <p:nvPr/>
        </p:nvSpPr>
        <p:spPr>
          <a:xfrm>
            <a:off x="437079" y="456114"/>
            <a:ext cx="2625513" cy="10854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4925" cmpd="sng">
            <a:solidFill>
              <a:schemeClr val="accent1">
                <a:lumMod val="75000"/>
              </a:schemeClr>
            </a:solidFill>
          </a:ln>
        </p:spPr>
        <p:txBody>
          <a:bodyPr vert="horz" wrap="square" lIns="91440" tIns="91440" rIns="91440" bIns="91440" rtlCol="0">
            <a:spAutoFit/>
          </a:bodyPr>
          <a:lstStyle/>
          <a:p>
            <a:pPr marL="90806">
              <a:spcBef>
                <a:spcPts val="290"/>
              </a:spcBef>
            </a:pPr>
            <a:r>
              <a:rPr lang="pt-BR" sz="1401" b="1" dirty="0">
                <a:latin typeface="Calibri"/>
                <a:cs typeface="Calibri"/>
              </a:rPr>
              <a:t>E (</a:t>
            </a:r>
            <a:r>
              <a:rPr lang="pt-BR" sz="1401" b="1" spc="-5" dirty="0">
                <a:latin typeface="Calibri"/>
                <a:cs typeface="Calibri"/>
              </a:rPr>
              <a:t>ESCORE/ 0-4): Presença  da </a:t>
            </a:r>
            <a:r>
              <a:rPr lang="pt-BR" sz="1401" b="1" spc="-5" dirty="0" err="1">
                <a:latin typeface="Calibri"/>
                <a:cs typeface="Calibri"/>
              </a:rPr>
              <a:t>estrat</a:t>
            </a:r>
            <a:r>
              <a:rPr lang="en-US" sz="1401" b="1" spc="-5" dirty="0" err="1">
                <a:latin typeface="Calibri"/>
                <a:cs typeface="Calibri"/>
              </a:rPr>
              <a:t>égia</a:t>
            </a:r>
            <a:r>
              <a:rPr lang="pt-BR" sz="1401" b="1" spc="-5" dirty="0">
                <a:latin typeface="Calibri"/>
                <a:cs typeface="Calibri"/>
              </a:rPr>
              <a:t> na vida. </a:t>
            </a:r>
          </a:p>
          <a:p>
            <a:pPr marL="90806">
              <a:spcBef>
                <a:spcPts val="290"/>
              </a:spcBef>
            </a:pPr>
            <a:r>
              <a:rPr lang="pt-BR" sz="1401" b="1" spc="-5" dirty="0">
                <a:latin typeface="Calibri"/>
                <a:cs typeface="Calibri"/>
              </a:rPr>
              <a:t>P (PESO/0-4): Impacto na regulação dos sintomas.</a:t>
            </a:r>
            <a:endParaRPr lang="pt-BR" sz="1401" dirty="0">
              <a:latin typeface="Calibri"/>
              <a:cs typeface="Calibri"/>
            </a:endParaRPr>
          </a:p>
        </p:txBody>
      </p:sp>
      <p:graphicFrame>
        <p:nvGraphicFramePr>
          <p:cNvPr id="2" name="object 5">
            <a:extLst>
              <a:ext uri="{FF2B5EF4-FFF2-40B4-BE49-F238E27FC236}">
                <a16:creationId xmlns:a16="http://schemas.microsoft.com/office/drawing/2014/main" id="{99B60120-7D6C-796E-74EF-E98D7621C7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7587327"/>
              </p:ext>
            </p:extLst>
          </p:nvPr>
        </p:nvGraphicFramePr>
        <p:xfrm>
          <a:off x="437079" y="2172634"/>
          <a:ext cx="2625513" cy="43982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594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08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1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8172">
                <a:tc>
                  <a:txBody>
                    <a:bodyPr/>
                    <a:lstStyle/>
                    <a:p>
                      <a:pPr marL="61594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lang="en-US" sz="1100" b="1" dirty="0">
                          <a:latin typeface="Calibri"/>
                          <a:cs typeface="Calibri"/>
                        </a:rPr>
                        <a:t>TÉCNICAS COGNITIVAS</a:t>
                      </a:r>
                      <a:endParaRPr sz="1100" b="1" dirty="0">
                        <a:latin typeface="Calibri"/>
                        <a:cs typeface="Calibri"/>
                      </a:endParaRPr>
                    </a:p>
                  </a:txBody>
                  <a:tcPr marL="45720" marR="0" marT="4826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E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45720" marR="0" marT="27305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P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6350">
                      <a:solidFill>
                        <a:srgbClr val="660033"/>
                      </a:solidFill>
                      <a:prstDash val="soli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7772"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Questionamento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cognitivo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2540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4572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5471">
                <a:tc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Motivos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para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abstinência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4924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4572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023">
                <a:tc>
                  <a:txBody>
                    <a:bodyPr/>
                    <a:lstStyle/>
                    <a:p>
                      <a:pPr marL="3048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Entrevista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Motivacional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937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4572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3841">
                <a:tc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Identificação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de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aspectos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positivos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683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4572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905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4314"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Flexibilidade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Cognitiva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24764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4572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905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1697"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Episodic Future Thinking/Future   Thinking Priming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572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4572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9242"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Autoaceitação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572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4572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4377907"/>
                  </a:ext>
                </a:extLst>
              </a:tr>
              <a:tr h="289242"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Desfusão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cognitiva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572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4572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871909"/>
                  </a:ext>
                </a:extLst>
              </a:tr>
              <a:tr h="289242"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Reavaliação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Positiva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572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4572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8478046"/>
                  </a:ext>
                </a:extLst>
              </a:tr>
              <a:tr h="289242"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Reestruturação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Cognitiva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572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4572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1478642"/>
                  </a:ext>
                </a:extLst>
              </a:tr>
              <a:tr h="289242"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Automonitoramento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572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4572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9433978"/>
                  </a:ext>
                </a:extLst>
              </a:tr>
              <a:tr h="289242"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Verificação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de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fatos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572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4572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1274428"/>
                  </a:ext>
                </a:extLst>
              </a:tr>
              <a:tr h="289242"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Reabilitação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Cognitiva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572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4572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0725005"/>
                  </a:ext>
                </a:extLst>
              </a:tr>
              <a:tr h="371697"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Análise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do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desenvolvimento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do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esquema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572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4572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1816540"/>
                  </a:ext>
                </a:extLst>
              </a:tr>
            </a:tbl>
          </a:graphicData>
        </a:graphic>
      </p:graphicFrame>
      <p:graphicFrame>
        <p:nvGraphicFramePr>
          <p:cNvPr id="5" name="object 5">
            <a:extLst>
              <a:ext uri="{FF2B5EF4-FFF2-40B4-BE49-F238E27FC236}">
                <a16:creationId xmlns:a16="http://schemas.microsoft.com/office/drawing/2014/main" id="{E4243079-1165-F641-1D2B-9E39E018FD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5175955"/>
              </p:ext>
            </p:extLst>
          </p:nvPr>
        </p:nvGraphicFramePr>
        <p:xfrm>
          <a:off x="3408865" y="213046"/>
          <a:ext cx="2625513" cy="302882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72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6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1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3028">
                <a:tc>
                  <a:txBody>
                    <a:bodyPr/>
                    <a:lstStyle/>
                    <a:p>
                      <a:pPr marL="61594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lang="en-US" sz="1100" b="1" dirty="0">
                          <a:ln>
                            <a:noFill/>
                          </a:ln>
                          <a:latin typeface="Calibri"/>
                          <a:cs typeface="Calibri"/>
                        </a:rPr>
                        <a:t>TÉCNICAS COMPORTAMENTAIS</a:t>
                      </a:r>
                      <a:endParaRPr sz="1100" b="1" dirty="0">
                        <a:ln>
                          <a:noFill/>
                        </a:ln>
                        <a:latin typeface="Calibri"/>
                        <a:cs typeface="Calibri"/>
                      </a:endParaRPr>
                    </a:p>
                  </a:txBody>
                  <a:tcPr marL="45720" marR="0" marT="4826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b="1" dirty="0">
                          <a:ln>
                            <a:noFill/>
                          </a:ln>
                          <a:latin typeface="Calibri"/>
                          <a:cs typeface="Calibri"/>
                        </a:rPr>
                        <a:t>E</a:t>
                      </a:r>
                      <a:endParaRPr sz="1400" dirty="0">
                        <a:ln>
                          <a:noFill/>
                        </a:ln>
                        <a:latin typeface="Calibri"/>
                        <a:cs typeface="Calibri"/>
                      </a:endParaRPr>
                    </a:p>
                  </a:txBody>
                  <a:tcPr marL="45720" marR="0" marT="27305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b="1" dirty="0">
                          <a:ln>
                            <a:noFill/>
                          </a:ln>
                          <a:latin typeface="Calibri"/>
                          <a:cs typeface="Calibri"/>
                        </a:rPr>
                        <a:t>P</a:t>
                      </a:r>
                      <a:endParaRPr sz="1400" dirty="0">
                        <a:ln>
                          <a:noFill/>
                        </a:ln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6350">
                      <a:solidFill>
                        <a:srgbClr val="660033"/>
                      </a:solidFill>
                      <a:prstDash val="soli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0426"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10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Treinamento</a:t>
                      </a:r>
                      <a:r>
                        <a:rPr lang="en-US" sz="110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de </a:t>
                      </a:r>
                      <a:r>
                        <a:rPr lang="en-US" sz="1100" kern="12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Relaxamento</a:t>
                      </a:r>
                      <a:endParaRPr sz="11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2540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n>
                          <a:noFill/>
                        </a:ln>
                        <a:latin typeface="Times New Roman"/>
                        <a:cs typeface="Times New Roman"/>
                      </a:endParaRPr>
                    </a:p>
                  </a:txBody>
                  <a:tcPr marL="4572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n>
                          <a:noFill/>
                        </a:ln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238">
                <a:tc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10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Regulação</a:t>
                      </a:r>
                      <a:r>
                        <a:rPr lang="en-US" sz="110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do </a:t>
                      </a:r>
                      <a:r>
                        <a:rPr lang="en-US" sz="1100" kern="12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acesso</a:t>
                      </a:r>
                      <a:r>
                        <a:rPr lang="en-US" sz="110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ao</a:t>
                      </a:r>
                      <a:r>
                        <a:rPr lang="en-US" sz="110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dinheiro</a:t>
                      </a:r>
                      <a:endParaRPr sz="11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4924" marB="0" anchor="ctr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n>
                          <a:noFill/>
                        </a:ln>
                        <a:latin typeface="Times New Roman"/>
                        <a:cs typeface="Times New Roman"/>
                      </a:endParaRPr>
                    </a:p>
                  </a:txBody>
                  <a:tcPr marL="45720" marR="0" marT="0" marB="0" anchor="ctr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n>
                          <a:noFill/>
                        </a:ln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660033"/>
                      </a:solidFill>
                      <a:prstDash val="soli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002">
                <a:tc>
                  <a:txBody>
                    <a:bodyPr/>
                    <a:lstStyle/>
                    <a:p>
                      <a:pPr marL="3048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lang="en-US" sz="1100" kern="12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Técnicas</a:t>
                      </a:r>
                      <a:r>
                        <a:rPr lang="en-US" sz="110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Expositivas</a:t>
                      </a:r>
                      <a:endParaRPr sz="11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937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n>
                          <a:noFill/>
                        </a:ln>
                        <a:latin typeface="Times New Roman"/>
                        <a:cs typeface="Times New Roman"/>
                      </a:endParaRPr>
                    </a:p>
                  </a:txBody>
                  <a:tcPr marL="4572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n>
                          <a:noFill/>
                        </a:ln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10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Manejo</a:t>
                      </a:r>
                      <a:r>
                        <a:rPr lang="en-US" sz="110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de </a:t>
                      </a:r>
                      <a:r>
                        <a:rPr lang="en-US" sz="1100" kern="12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Contingência</a:t>
                      </a:r>
                      <a:endParaRPr sz="11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683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n>
                          <a:noFill/>
                        </a:ln>
                        <a:latin typeface="Times New Roman"/>
                        <a:cs typeface="Times New Roman"/>
                      </a:endParaRPr>
                    </a:p>
                  </a:txBody>
                  <a:tcPr marL="4572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n>
                          <a:noFill/>
                        </a:ln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6148"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en-US" sz="110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Manejo</a:t>
                      </a:r>
                      <a:r>
                        <a:rPr lang="en-US" sz="110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de </a:t>
                      </a:r>
                      <a:r>
                        <a:rPr lang="en-US" sz="1100" kern="12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Fissura</a:t>
                      </a:r>
                      <a:endParaRPr sz="11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24764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n>
                          <a:noFill/>
                        </a:ln>
                        <a:latin typeface="Times New Roman"/>
                        <a:cs typeface="Times New Roman"/>
                      </a:endParaRPr>
                    </a:p>
                  </a:txBody>
                  <a:tcPr marL="4572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n>
                          <a:noFill/>
                        </a:ln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0306"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en-US" sz="110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Análise</a:t>
                      </a:r>
                      <a:r>
                        <a:rPr lang="en-US" sz="110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de Cadeia </a:t>
                      </a:r>
                      <a:r>
                        <a:rPr lang="en-US" sz="1100" kern="12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comportamental</a:t>
                      </a:r>
                      <a:endParaRPr sz="11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572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n>
                          <a:noFill/>
                        </a:ln>
                        <a:latin typeface="Times New Roman"/>
                        <a:cs typeface="Times New Roman"/>
                      </a:endParaRPr>
                    </a:p>
                  </a:txBody>
                  <a:tcPr marL="4572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n>
                          <a:noFill/>
                        </a:ln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0306"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en-US" sz="110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Cartões</a:t>
                      </a:r>
                      <a:r>
                        <a:rPr lang="en-US" sz="110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de </a:t>
                      </a:r>
                      <a:r>
                        <a:rPr lang="en-US" sz="1100" kern="12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Enfrentamento</a:t>
                      </a:r>
                      <a:endParaRPr sz="11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572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n>
                          <a:noFill/>
                        </a:ln>
                        <a:latin typeface="Times New Roman"/>
                        <a:cs typeface="Times New Roman"/>
                      </a:endParaRPr>
                    </a:p>
                  </a:txBody>
                  <a:tcPr marL="4572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n>
                          <a:noFill/>
                        </a:ln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4377907"/>
                  </a:ext>
                </a:extLst>
              </a:tr>
              <a:tr h="280306"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en-US" sz="110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Ensaio</a:t>
                      </a:r>
                      <a:r>
                        <a:rPr lang="en-US" sz="110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Comportamental</a:t>
                      </a:r>
                      <a:endParaRPr sz="11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572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n>
                          <a:noFill/>
                        </a:ln>
                        <a:latin typeface="Times New Roman"/>
                        <a:cs typeface="Times New Roman"/>
                      </a:endParaRPr>
                    </a:p>
                  </a:txBody>
                  <a:tcPr marL="4572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n>
                          <a:noFill/>
                        </a:ln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871909"/>
                  </a:ext>
                </a:extLst>
              </a:tr>
              <a:tr h="280306"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en-US" sz="110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Registro</a:t>
                      </a:r>
                      <a:r>
                        <a:rPr lang="en-US" sz="110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/</a:t>
                      </a:r>
                      <a:r>
                        <a:rPr lang="en-US" sz="1100" kern="12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programação</a:t>
                      </a:r>
                      <a:r>
                        <a:rPr lang="en-US" sz="110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de </a:t>
                      </a:r>
                      <a:r>
                        <a:rPr lang="en-US" sz="1100" kern="12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atividades</a:t>
                      </a:r>
                      <a:endParaRPr sz="11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572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n>
                          <a:noFill/>
                        </a:ln>
                        <a:latin typeface="Times New Roman"/>
                        <a:cs typeface="Times New Roman"/>
                      </a:endParaRPr>
                    </a:p>
                  </a:txBody>
                  <a:tcPr marL="4572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n>
                          <a:noFill/>
                        </a:ln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8478046"/>
                  </a:ext>
                </a:extLst>
              </a:tr>
              <a:tr h="280306"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en-US" sz="110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Ação</a:t>
                      </a:r>
                      <a:r>
                        <a:rPr lang="en-US" sz="110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Oposta</a:t>
                      </a:r>
                      <a:endParaRPr sz="11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572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n>
                          <a:noFill/>
                        </a:ln>
                        <a:latin typeface="Times New Roman"/>
                        <a:cs typeface="Times New Roman"/>
                      </a:endParaRPr>
                    </a:p>
                  </a:txBody>
                  <a:tcPr marL="4572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n>
                          <a:noFill/>
                        </a:ln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1816540"/>
                  </a:ext>
                </a:extLst>
              </a:tr>
            </a:tbl>
          </a:graphicData>
        </a:graphic>
      </p:graphicFrame>
      <p:graphicFrame>
        <p:nvGraphicFramePr>
          <p:cNvPr id="7" name="object 5">
            <a:extLst>
              <a:ext uri="{FF2B5EF4-FFF2-40B4-BE49-F238E27FC236}">
                <a16:creationId xmlns:a16="http://schemas.microsoft.com/office/drawing/2014/main" id="{2AD1006E-A6F9-CE19-558F-DBDBC7E6D9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0760398"/>
              </p:ext>
            </p:extLst>
          </p:nvPr>
        </p:nvGraphicFramePr>
        <p:xfrm>
          <a:off x="9175355" y="213046"/>
          <a:ext cx="2605895" cy="387795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247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09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6570">
                <a:tc>
                  <a:txBody>
                    <a:bodyPr/>
                    <a:lstStyle/>
                    <a:p>
                      <a:pPr marL="61594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lang="en-US" sz="1100" b="1" spc="-5" dirty="0">
                          <a:latin typeface="Calibri"/>
                          <a:cs typeface="Calibri"/>
                        </a:rPr>
                        <a:t>      FATORES DE RESILIÊNCIA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45720" marR="0" marT="4826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E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P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6350">
                      <a:solidFill>
                        <a:srgbClr val="660033"/>
                      </a:solidFill>
                      <a:prstDash val="soli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444"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Fortalecimento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de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Forças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de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Caráter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572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8370364"/>
                  </a:ext>
                </a:extLst>
              </a:tr>
              <a:tr h="269682"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Valores Claros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572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9707580"/>
                  </a:ext>
                </a:extLst>
              </a:tr>
              <a:tr h="269682"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Propósito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de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vida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572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2029898"/>
                  </a:ext>
                </a:extLst>
              </a:tr>
              <a:tr h="269682"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Busca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por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Pertencimento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572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4852176"/>
                  </a:ext>
                </a:extLst>
              </a:tr>
              <a:tr h="269682"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Realizações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572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0132754"/>
                  </a:ext>
                </a:extLst>
              </a:tr>
              <a:tr h="242022"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Autoeficácia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572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1477771"/>
                  </a:ext>
                </a:extLst>
              </a:tr>
              <a:tr h="221096"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Autocompaixão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572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9409985"/>
                  </a:ext>
                </a:extLst>
              </a:tr>
              <a:tr h="269682"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Enfrentamento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Ativo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572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945408"/>
                  </a:ext>
                </a:extLst>
              </a:tr>
              <a:tr h="269682"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Ação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com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Comprometimento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572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3996103"/>
                  </a:ext>
                </a:extLst>
              </a:tr>
              <a:tr h="269682"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Estilo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Atribucional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Positivo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572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0810128"/>
                  </a:ext>
                </a:extLst>
              </a:tr>
              <a:tr h="269682"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Transcendência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/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Espiritualidade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572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6915083"/>
                  </a:ext>
                </a:extLst>
              </a:tr>
              <a:tr h="269682"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Senso de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Coerência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572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9160840"/>
                  </a:ext>
                </a:extLst>
              </a:tr>
              <a:tr h="269682"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Acumular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Emoções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Positivas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572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2223181"/>
                  </a:ext>
                </a:extLst>
              </a:tr>
            </a:tbl>
          </a:graphicData>
        </a:graphic>
      </p:graphicFrame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9BB40800-FD6E-6F4B-D83F-B41BB5605C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402556"/>
              </p:ext>
            </p:extLst>
          </p:nvPr>
        </p:nvGraphicFramePr>
        <p:xfrm>
          <a:off x="6285541" y="4053653"/>
          <a:ext cx="2642869" cy="2517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99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9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9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247650"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1100" b="1" spc="-5" dirty="0">
                          <a:latin typeface="Calibri"/>
                          <a:cs typeface="Calibri"/>
                        </a:rPr>
                        <a:t>HÁBITOS SAUDÁVEIS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45720" marR="0" marT="4127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E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45720" marR="0" marT="3810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P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9371" marB="0">
                    <a:lnL w="6350">
                      <a:solidFill>
                        <a:srgbClr val="660033"/>
                      </a:solidFill>
                      <a:prstDash val="soli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912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Higiene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do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sono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4572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9822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Exercício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Físico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4572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982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Alimentação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Saudável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111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4572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7267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Vida Sexual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Saudável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905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4572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905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905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345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Adesão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à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Medicação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4572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5730"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Adesão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às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Psicoterapias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8734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4572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5730"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Adesão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aos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Grupos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terapêuticos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8734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4572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5599298"/>
                  </a:ext>
                </a:extLst>
              </a:tr>
              <a:tr h="285730"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Hobbies e Lazer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8734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4572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4834120"/>
                  </a:ext>
                </a:extLst>
              </a:tr>
            </a:tbl>
          </a:graphicData>
        </a:graphic>
      </p:graphicFrame>
      <p:graphicFrame>
        <p:nvGraphicFramePr>
          <p:cNvPr id="8" name="object 2">
            <a:extLst>
              <a:ext uri="{FF2B5EF4-FFF2-40B4-BE49-F238E27FC236}">
                <a16:creationId xmlns:a16="http://schemas.microsoft.com/office/drawing/2014/main" id="{6AA3AC76-ED6D-F77F-6F56-F584AC7915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8730071"/>
              </p:ext>
            </p:extLst>
          </p:nvPr>
        </p:nvGraphicFramePr>
        <p:xfrm>
          <a:off x="9175355" y="4309048"/>
          <a:ext cx="2605897" cy="22618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478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0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09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3515">
                <a:tc>
                  <a:txBody>
                    <a:bodyPr/>
                    <a:lstStyle/>
                    <a:p>
                      <a:pPr marL="247650"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1100" b="1" spc="-5" dirty="0">
                          <a:latin typeface="Calibri"/>
                          <a:cs typeface="Calibri"/>
                        </a:rPr>
                        <a:t>ESTRATÉGIAS COMPLEMENTARES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E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P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9371" marB="0">
                    <a:lnL w="6350">
                      <a:solidFill>
                        <a:srgbClr val="660033"/>
                      </a:solidFill>
                      <a:prstDash val="soli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Internação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Hospitalar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486386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Internação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Domiciliar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Comunidade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Terapêutica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EMDR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6576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6046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Modificação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do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Viés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Cogntiivo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905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905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905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Acompanhante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Terapêutico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0377182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660033"/>
                      </a:solidFill>
                      <a:prstDash val="soli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83469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8775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2">
            <a:extLst>
              <a:ext uri="{FF2B5EF4-FFF2-40B4-BE49-F238E27FC236}">
                <a16:creationId xmlns:a16="http://schemas.microsoft.com/office/drawing/2014/main" id="{01877E27-6934-C7D5-59AE-612C7F429F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4062380"/>
              </p:ext>
            </p:extLst>
          </p:nvPr>
        </p:nvGraphicFramePr>
        <p:xfrm>
          <a:off x="815490" y="186463"/>
          <a:ext cx="2161518" cy="322085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166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49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8521">
                <a:tc>
                  <a:txBody>
                    <a:bodyPr/>
                    <a:lstStyle/>
                    <a:p>
                      <a:pPr marL="247650" lvl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pt-BR" sz="1100" b="1" kern="1200" spc="-5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ESPECTRO DA ANSIEDADE/FOBIA/ PANICO</a:t>
                      </a:r>
                      <a:endParaRPr lang="en-US" sz="1100" b="1" kern="1200" spc="-5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400" b="1" dirty="0">
                          <a:latin typeface="Calibri"/>
                          <a:cs typeface="Calibri"/>
                        </a:rPr>
                        <a:t>P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ISRS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486386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ISRSN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Lamotrigina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Quetiapina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111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6046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Olanzapina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905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905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Gabapentina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0377182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Pregabalina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8346966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Benzodiazepínicos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8273308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Buspirona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4073964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Ant. Beta-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adrenérgico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1161432"/>
                  </a:ext>
                </a:extLst>
              </a:tr>
            </a:tbl>
          </a:graphicData>
        </a:graphic>
      </p:graphicFrame>
      <p:graphicFrame>
        <p:nvGraphicFramePr>
          <p:cNvPr id="13" name="object 2">
            <a:extLst>
              <a:ext uri="{FF2B5EF4-FFF2-40B4-BE49-F238E27FC236}">
                <a16:creationId xmlns:a16="http://schemas.microsoft.com/office/drawing/2014/main" id="{F26F9E2D-37F7-CB8A-B12E-A1D8EE8876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0998036"/>
              </p:ext>
            </p:extLst>
          </p:nvPr>
        </p:nvGraphicFramePr>
        <p:xfrm>
          <a:off x="2981628" y="186463"/>
          <a:ext cx="2128801" cy="220117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891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6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8156">
                <a:tc>
                  <a:txBody>
                    <a:bodyPr/>
                    <a:lstStyle/>
                    <a:p>
                      <a:pPr algn="l">
                        <a:lnSpc>
                          <a:spcPts val="1650"/>
                        </a:lnSpc>
                        <a:buNone/>
                      </a:pPr>
                      <a:r>
                        <a:rPr lang="en-US" sz="1100" b="1" dirty="0">
                          <a:solidFill>
                            <a:srgbClr val="0E1318"/>
                          </a:solidFill>
                          <a:effectLst/>
                          <a:latin typeface="Canva Sans"/>
                        </a:rPr>
                        <a:t>ESPECTRO DA RAIVA/IRRITABILIDADE</a:t>
                      </a:r>
                    </a:p>
                  </a:txBody>
                  <a:tcPr marL="182880" marR="0" marT="41275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rgbClr val="F37943">
                        <a:alpha val="7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400" b="1" dirty="0">
                          <a:latin typeface="Calibri"/>
                          <a:cs typeface="Calibri"/>
                        </a:rPr>
                        <a:t>P</a:t>
                      </a:r>
                      <a:endParaRPr sz="1400" b="1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rgbClr val="F37943">
                        <a:alpha val="7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ISRS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486386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Ácido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Valproico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Risperidona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Aripiprazol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111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6046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Lurasidona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905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905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Brexpiprazol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0377182"/>
                  </a:ext>
                </a:extLst>
              </a:tr>
            </a:tbl>
          </a:graphicData>
        </a:graphic>
      </p:graphicFrame>
      <p:graphicFrame>
        <p:nvGraphicFramePr>
          <p:cNvPr id="16" name="object 2">
            <a:extLst>
              <a:ext uri="{FF2B5EF4-FFF2-40B4-BE49-F238E27FC236}">
                <a16:creationId xmlns:a16="http://schemas.microsoft.com/office/drawing/2014/main" id="{777CE1D4-6CB3-C6ED-D0FB-6137931B4A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5775608"/>
              </p:ext>
            </p:extLst>
          </p:nvPr>
        </p:nvGraphicFramePr>
        <p:xfrm>
          <a:off x="5107999" y="186463"/>
          <a:ext cx="2128800" cy="307881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891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6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8490">
                <a:tc>
                  <a:txBody>
                    <a:bodyPr/>
                    <a:lstStyle/>
                    <a:p>
                      <a:pPr marL="247650" lvl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1100" b="1" kern="1200" spc="-5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ESPECTRO DA DESCONFIANÇA/ AGRESSIVIDADE</a:t>
                      </a:r>
                    </a:p>
                  </a:txBody>
                  <a:tcPr marL="0" marR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rgbClr val="A6E191"/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400" b="1" dirty="0">
                          <a:latin typeface="Calibri"/>
                          <a:cs typeface="Calibri"/>
                        </a:rPr>
                        <a:t>P</a:t>
                      </a:r>
                      <a:endParaRPr sz="1400" b="1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  <a:alpha val="7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Haloperidol IM + benzo/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prometazina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Antipsicóticos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atípicos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Litio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8273308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Carbamazepina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4073964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Fenitoína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1161432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Lamotrigina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9015635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Oxcarbazepina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8579765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Acido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Valproico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4232125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Topiramato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219427"/>
                  </a:ext>
                </a:extLst>
              </a:tr>
            </a:tbl>
          </a:graphicData>
        </a:graphic>
      </p:graphicFrame>
      <p:graphicFrame>
        <p:nvGraphicFramePr>
          <p:cNvPr id="18" name="object 2">
            <a:extLst>
              <a:ext uri="{FF2B5EF4-FFF2-40B4-BE49-F238E27FC236}">
                <a16:creationId xmlns:a16="http://schemas.microsoft.com/office/drawing/2014/main" id="{C4CD2772-C1C0-8D3F-235C-83AF33A127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2504066"/>
              </p:ext>
            </p:extLst>
          </p:nvPr>
        </p:nvGraphicFramePr>
        <p:xfrm>
          <a:off x="7255615" y="180563"/>
          <a:ext cx="2161431" cy="321965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165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49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7160">
                <a:tc>
                  <a:txBody>
                    <a:bodyPr/>
                    <a:lstStyle/>
                    <a:p>
                      <a:pPr algn="l">
                        <a:lnSpc>
                          <a:spcPts val="1650"/>
                        </a:lnSpc>
                        <a:buNone/>
                      </a:pPr>
                      <a:r>
                        <a:rPr lang="en-US" sz="1100" b="1" dirty="0">
                          <a:solidFill>
                            <a:srgbClr val="0E1318"/>
                          </a:solidFill>
                          <a:effectLst/>
                          <a:latin typeface="Canva Sans"/>
                        </a:rPr>
                        <a:t>ESPECTRO TRISTEZA/DEPRESSÃO</a:t>
                      </a:r>
                    </a:p>
                  </a:txBody>
                  <a:tcPr marL="182880" marR="0" marT="41275" marB="9144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400" dirty="0">
                          <a:latin typeface="Calibri"/>
                          <a:cs typeface="Calibri"/>
                        </a:rPr>
                        <a:t>P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Antidepressivos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486386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Quetiapina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Litio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Aripiprazol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111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6046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Lurasidona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905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905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Brexpiprazol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0377182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Olanzapina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131332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Buspirona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7715255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Lamotrigina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6385385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Cetamina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8596918"/>
                  </a:ext>
                </a:extLst>
              </a:tr>
            </a:tbl>
          </a:graphicData>
        </a:graphic>
      </p:graphicFrame>
      <p:graphicFrame>
        <p:nvGraphicFramePr>
          <p:cNvPr id="20" name="object 2">
            <a:extLst>
              <a:ext uri="{FF2B5EF4-FFF2-40B4-BE49-F238E27FC236}">
                <a16:creationId xmlns:a16="http://schemas.microsoft.com/office/drawing/2014/main" id="{1A6D6283-C0C8-48D1-8961-37ED4B1EA2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916644"/>
              </p:ext>
            </p:extLst>
          </p:nvPr>
        </p:nvGraphicFramePr>
        <p:xfrm>
          <a:off x="2979199" y="2387640"/>
          <a:ext cx="2128800" cy="399437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891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6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7160">
                <a:tc>
                  <a:txBody>
                    <a:bodyPr/>
                    <a:lstStyle/>
                    <a:p>
                      <a:pPr marL="247650" lvl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1100" b="1" kern="1200" spc="-5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ESPECTRO DA EUFORIA/MANIA</a:t>
                      </a:r>
                    </a:p>
                  </a:txBody>
                  <a:tcPr marL="0" marR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rgbClr val="F888A0"/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400" b="1" dirty="0">
                          <a:latin typeface="Calibri"/>
                          <a:cs typeface="Calibri"/>
                        </a:rPr>
                        <a:t>P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rgbClr val="F888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Quetiapina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486386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Acido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Valproico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Aripiprazol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Paliperidona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111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6046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Risperidona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905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905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Olanzapina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0377182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Carbamazepina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8346966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Haloperidol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8273308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Ziprazidona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4073964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Tamoxifeno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1161432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Litio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1852411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Naltrexona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4083283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Adj: clonidine,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celecoxibe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alopurinol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8402671"/>
                  </a:ext>
                </a:extLst>
              </a:tr>
            </a:tbl>
          </a:graphicData>
        </a:graphic>
      </p:graphicFrame>
      <p:graphicFrame>
        <p:nvGraphicFramePr>
          <p:cNvPr id="22" name="object 2">
            <a:extLst>
              <a:ext uri="{FF2B5EF4-FFF2-40B4-BE49-F238E27FC236}">
                <a16:creationId xmlns:a16="http://schemas.microsoft.com/office/drawing/2014/main" id="{D5B38C5D-FED8-0416-6841-72056946EE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7473642"/>
              </p:ext>
            </p:extLst>
          </p:nvPr>
        </p:nvGraphicFramePr>
        <p:xfrm>
          <a:off x="9421666" y="183224"/>
          <a:ext cx="2128800" cy="36045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891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6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7775">
                <a:tc>
                  <a:txBody>
                    <a:bodyPr/>
                    <a:lstStyle/>
                    <a:p>
                      <a:pPr marL="247650" lvl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1100" b="1" kern="1200" spc="-5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IMPULSIVIDADE</a:t>
                      </a:r>
                    </a:p>
                  </a:txBody>
                  <a:tcPr marL="0" marR="0" marT="9144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400" b="1" dirty="0">
                          <a:latin typeface="Calibri"/>
                          <a:cs typeface="Calibri"/>
                        </a:rPr>
                        <a:t>P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ISRS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486386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Clomipramina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Metilfenidato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Lisdexanfetamina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111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6046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Atomoxetina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905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905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Modafinil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0377182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Alfa-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adrenérgicos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8346966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Litio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8273308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Oxcarbazepina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4073964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Topiramato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1161432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Antipsicóticos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atípicos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2272905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N-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acetilcisteína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7123085"/>
                  </a:ext>
                </a:extLst>
              </a:tr>
            </a:tbl>
          </a:graphicData>
        </a:graphic>
      </p:graphicFrame>
      <p:graphicFrame>
        <p:nvGraphicFramePr>
          <p:cNvPr id="24" name="object 2">
            <a:extLst>
              <a:ext uri="{FF2B5EF4-FFF2-40B4-BE49-F238E27FC236}">
                <a16:creationId xmlns:a16="http://schemas.microsoft.com/office/drawing/2014/main" id="{421EA164-3808-D62D-4878-27B72F939B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1783960"/>
              </p:ext>
            </p:extLst>
          </p:nvPr>
        </p:nvGraphicFramePr>
        <p:xfrm>
          <a:off x="815489" y="3402875"/>
          <a:ext cx="2137376" cy="33289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963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10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4426">
                <a:tc>
                  <a:txBody>
                    <a:bodyPr/>
                    <a:lstStyle/>
                    <a:p>
                      <a:pPr marL="247650" lvl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1100" b="1" kern="1200" spc="-5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COMPULSÃO</a:t>
                      </a:r>
                    </a:p>
                  </a:txBody>
                  <a:tcPr marL="0" marR="0" marT="9144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400" b="1" dirty="0">
                          <a:latin typeface="Calibri"/>
                          <a:cs typeface="Calibri"/>
                        </a:rPr>
                        <a:t>P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ISRS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486386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Clomipramina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Antipsicóticos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atípicos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Amantadina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111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6046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Gabapentina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905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905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Pregabalina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0377182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Lamotrigina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8346966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Memantina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8273308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Modafinil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4073964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N-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acetilcisteína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1161432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Topiramato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1196120"/>
                  </a:ext>
                </a:extLst>
              </a:tr>
            </a:tbl>
          </a:graphicData>
        </a:graphic>
      </p:graphicFrame>
      <p:graphicFrame>
        <p:nvGraphicFramePr>
          <p:cNvPr id="26" name="object 2">
            <a:extLst>
              <a:ext uri="{FF2B5EF4-FFF2-40B4-BE49-F238E27FC236}">
                <a16:creationId xmlns:a16="http://schemas.microsoft.com/office/drawing/2014/main" id="{42041AB6-1EA9-B80D-DDE8-27C57805B6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5892120"/>
              </p:ext>
            </p:extLst>
          </p:nvPr>
        </p:nvGraphicFramePr>
        <p:xfrm>
          <a:off x="9421666" y="3868836"/>
          <a:ext cx="2133420" cy="124276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929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04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7160">
                <a:tc>
                  <a:txBody>
                    <a:bodyPr/>
                    <a:lstStyle/>
                    <a:p>
                      <a:pPr marL="247650" lvl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1100" b="1" kern="1200" spc="-5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DESREGULAÇÃO DA CONEXÃO SOCIAL</a:t>
                      </a:r>
                    </a:p>
                  </a:txBody>
                  <a:tcPr marL="0" marR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400" b="1" dirty="0">
                          <a:latin typeface="Calibri"/>
                          <a:cs typeface="Calibri"/>
                        </a:rPr>
                        <a:t>P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ISRS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486386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Cetamina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Ocitocina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8" name="object 2">
            <a:extLst>
              <a:ext uri="{FF2B5EF4-FFF2-40B4-BE49-F238E27FC236}">
                <a16:creationId xmlns:a16="http://schemas.microsoft.com/office/drawing/2014/main" id="{A1C8C4A7-605E-3255-9FA6-4B27F22A7F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3545697"/>
              </p:ext>
            </p:extLst>
          </p:nvPr>
        </p:nvGraphicFramePr>
        <p:xfrm>
          <a:off x="5120168" y="3265280"/>
          <a:ext cx="2118941" cy="181330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808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2579">
                <a:tc>
                  <a:txBody>
                    <a:bodyPr/>
                    <a:lstStyle/>
                    <a:p>
                      <a:pPr marL="247650" lvl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pt-BR" sz="1100" b="1" kern="1200" spc="-5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DESREGULAÇÃO DA VOLIÇÃO</a:t>
                      </a:r>
                      <a:endParaRPr lang="en-US" sz="1100" b="1" kern="1200" spc="-5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rgbClr val="F8F278"/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400" b="1" dirty="0">
                          <a:latin typeface="Calibri"/>
                          <a:cs typeface="Calibri"/>
                        </a:rPr>
                        <a:t>P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rgbClr val="F8F27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Amissulprida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486386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Metilfenidato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Lisdexanfetamina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Mirtazapina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111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6046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Bupropiona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905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905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9" name="object 2">
            <a:extLst>
              <a:ext uri="{FF2B5EF4-FFF2-40B4-BE49-F238E27FC236}">
                <a16:creationId xmlns:a16="http://schemas.microsoft.com/office/drawing/2014/main" id="{87291680-7C63-A4EA-7685-60E8EA2B6A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923512"/>
              </p:ext>
            </p:extLst>
          </p:nvPr>
        </p:nvGraphicFramePr>
        <p:xfrm>
          <a:off x="7255615" y="3418115"/>
          <a:ext cx="2137376" cy="284232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963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10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9919">
                <a:tc>
                  <a:txBody>
                    <a:bodyPr/>
                    <a:lstStyle/>
                    <a:p>
                      <a:pPr marL="247650" lvl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1100" b="1" kern="1200" spc="-5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RESTRIÇÃO ALIMENTAR</a:t>
                      </a:r>
                    </a:p>
                  </a:txBody>
                  <a:tcPr marL="0" marR="0" marT="91440" marB="9144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rgbClr val="F999D2"/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400" b="1" dirty="0">
                          <a:latin typeface="Calibri"/>
                          <a:cs typeface="Calibri"/>
                        </a:rPr>
                        <a:t>P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rgbClr val="F999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ISRS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486386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Antipsicóticos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atípicos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953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100" b="1" kern="1200" spc="-5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PURGAÇÃO</a:t>
                      </a:r>
                      <a:endParaRPr sz="1100" b="1" kern="1200" spc="-5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45720" marR="0" marT="91440" marB="9144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rgbClr val="F999D2"/>
                    </a:solidFill>
                  </a:tcPr>
                </a:tc>
                <a:tc>
                  <a:txBody>
                    <a:bodyPr/>
                    <a:lstStyle/>
                    <a:p>
                      <a:pPr marL="4953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P</a:t>
                      </a:r>
                    </a:p>
                  </a:txBody>
                  <a:tcPr marL="0" marR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rgbClr val="F999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Fluoxetina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111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6046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Fluvoxamina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905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905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Sertralina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0377182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Citalopram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8346966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Topiramato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8273308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Naltrexona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40739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0868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3AF215-52C8-D336-4913-59CD9CEB74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2C64AD16-F798-10AF-C75A-E081E4B627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578695"/>
              </p:ext>
            </p:extLst>
          </p:nvPr>
        </p:nvGraphicFramePr>
        <p:xfrm>
          <a:off x="693868" y="301118"/>
          <a:ext cx="2136831" cy="424391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958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0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0204">
                <a:tc>
                  <a:txBody>
                    <a:bodyPr/>
                    <a:lstStyle/>
                    <a:p>
                      <a:pPr marL="247650" lvl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1100" b="1" kern="1200" spc="-5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INSONIA</a:t>
                      </a:r>
                    </a:p>
                  </a:txBody>
                  <a:tcPr marL="0" marR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400" b="1" dirty="0">
                          <a:latin typeface="Calibri"/>
                          <a:cs typeface="Calibri"/>
                        </a:rPr>
                        <a:t>P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Benzodiazepínico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486386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Drogas Z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Amitriptilina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Mirtazapina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111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6046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Trazodona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905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905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Olanzapina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0377182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Quetiapina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8346966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Clozapina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8273308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Clorpromazina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4073964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Levomepromazina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1161432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Melatonina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(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adolesc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 E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idoso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7160642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Ramelteon (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adolesc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 E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idoso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0870867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ALT. DA FASE REM</a:t>
                      </a:r>
                      <a:endParaRPr sz="11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953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P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8123689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Clonazepam 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1891059"/>
                  </a:ext>
                </a:extLst>
              </a:tr>
              <a:tr h="262299">
                <a:tc>
                  <a:txBody>
                    <a:bodyPr/>
                    <a:lstStyle/>
                    <a:p>
                      <a:pPr marL="50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Melatonina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35561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1490195"/>
                  </a:ext>
                </a:extLst>
              </a:tr>
            </a:tbl>
          </a:graphicData>
        </a:graphic>
      </p:graphicFrame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E25D6510-3917-5B61-F50D-82B389155F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5194723"/>
              </p:ext>
            </p:extLst>
          </p:nvPr>
        </p:nvGraphicFramePr>
        <p:xfrm>
          <a:off x="694199" y="4561800"/>
          <a:ext cx="2136167" cy="140595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684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7160">
                <a:tc>
                  <a:txBody>
                    <a:bodyPr/>
                    <a:lstStyle/>
                    <a:p>
                      <a:pPr marL="247650" lvl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1100" b="1" kern="1200" spc="-5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DIST. DO COMPORTAMENTO E MOVIMENTO DO SONO</a:t>
                      </a:r>
                    </a:p>
                  </a:txBody>
                  <a:tcPr marL="0" marR="0" marT="41275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400" b="1" dirty="0">
                          <a:latin typeface="Calibri"/>
                          <a:cs typeface="Calibri"/>
                        </a:rPr>
                        <a:t>P</a:t>
                      </a:r>
                      <a:endParaRPr sz="1400" b="1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Gabapentina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486386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Pregabalina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Pramipexol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0" name="object 2">
            <a:extLst>
              <a:ext uri="{FF2B5EF4-FFF2-40B4-BE49-F238E27FC236}">
                <a16:creationId xmlns:a16="http://schemas.microsoft.com/office/drawing/2014/main" id="{7ECE5E37-6D95-E996-F939-15D4D43619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7381085"/>
              </p:ext>
            </p:extLst>
          </p:nvPr>
        </p:nvGraphicFramePr>
        <p:xfrm>
          <a:off x="2826253" y="302927"/>
          <a:ext cx="2136831" cy="133931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958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0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3423">
                <a:tc>
                  <a:txBody>
                    <a:bodyPr/>
                    <a:lstStyle/>
                    <a:p>
                      <a:pPr marL="247650" lvl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1100" b="1" kern="1200" spc="-5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HIPERSONIA</a:t>
                      </a:r>
                    </a:p>
                  </a:txBody>
                  <a:tcPr marL="0" marR="0" marT="41275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400" b="1" dirty="0">
                          <a:latin typeface="Calibri"/>
                          <a:cs typeface="Calibri"/>
                        </a:rPr>
                        <a:t>P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Solrianfetol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486386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Pitolisant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Modafinil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Metilfenidato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0401102"/>
                  </a:ext>
                </a:extLst>
              </a:tr>
            </a:tbl>
          </a:graphicData>
        </a:graphic>
      </p:graphicFrame>
      <p:graphicFrame>
        <p:nvGraphicFramePr>
          <p:cNvPr id="11" name="object 2">
            <a:extLst>
              <a:ext uri="{FF2B5EF4-FFF2-40B4-BE49-F238E27FC236}">
                <a16:creationId xmlns:a16="http://schemas.microsoft.com/office/drawing/2014/main" id="{C4CF10DF-352F-7C1E-B801-F70749FC57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7275858"/>
              </p:ext>
            </p:extLst>
          </p:nvPr>
        </p:nvGraphicFramePr>
        <p:xfrm>
          <a:off x="2826253" y="1659004"/>
          <a:ext cx="2136831" cy="92396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958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0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7160">
                <a:tc>
                  <a:txBody>
                    <a:bodyPr/>
                    <a:lstStyle/>
                    <a:p>
                      <a:pPr marL="247650" lvl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1100" b="1" kern="1200" spc="-5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AUMENTO DE ENERGIA/AGITAÇÃO</a:t>
                      </a:r>
                    </a:p>
                  </a:txBody>
                  <a:tcPr marL="0" marR="0" marT="4127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400" b="1" dirty="0">
                          <a:latin typeface="Calibri"/>
                          <a:cs typeface="Calibri"/>
                        </a:rPr>
                        <a:t>P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Benzodiazepínico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486386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Antipsicóticos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object 2">
            <a:extLst>
              <a:ext uri="{FF2B5EF4-FFF2-40B4-BE49-F238E27FC236}">
                <a16:creationId xmlns:a16="http://schemas.microsoft.com/office/drawing/2014/main" id="{37F794B4-D42C-21CF-EF9A-A604B72725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294712"/>
              </p:ext>
            </p:extLst>
          </p:nvPr>
        </p:nvGraphicFramePr>
        <p:xfrm>
          <a:off x="2825921" y="2582967"/>
          <a:ext cx="2136831" cy="226713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958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0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7160">
                <a:tc>
                  <a:txBody>
                    <a:bodyPr/>
                    <a:lstStyle/>
                    <a:p>
                      <a:pPr marL="247650" lvl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1100" b="1" kern="1200" spc="-5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REDUÇÃO DE ENERGIA/FADIGA</a:t>
                      </a:r>
                    </a:p>
                  </a:txBody>
                  <a:tcPr marL="0" marR="0" marT="4127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400" b="1" dirty="0">
                          <a:latin typeface="Calibri"/>
                          <a:cs typeface="Calibri"/>
                        </a:rPr>
                        <a:t>P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Bupropiona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486386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Reboxetina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Atomoxetina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Lisdexanfetamina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0401102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Modafinil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7010446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Metilfenidato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1527303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Cetamina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3159739"/>
                  </a:ext>
                </a:extLst>
              </a:tr>
            </a:tbl>
          </a:graphicData>
        </a:graphic>
      </p:graphicFrame>
      <p:graphicFrame>
        <p:nvGraphicFramePr>
          <p:cNvPr id="17" name="object 2">
            <a:extLst>
              <a:ext uri="{FF2B5EF4-FFF2-40B4-BE49-F238E27FC236}">
                <a16:creationId xmlns:a16="http://schemas.microsoft.com/office/drawing/2014/main" id="{24575626-2F66-F0A0-4A4F-96B41625E0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1621262"/>
              </p:ext>
            </p:extLst>
          </p:nvPr>
        </p:nvGraphicFramePr>
        <p:xfrm>
          <a:off x="9157409" y="3578798"/>
          <a:ext cx="2127939" cy="216881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883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5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235">
                <a:tc>
                  <a:txBody>
                    <a:bodyPr/>
                    <a:lstStyle/>
                    <a:p>
                      <a:pPr marL="247650" lvl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1100" b="1" kern="1200" spc="-5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ALT. DA CONSCIÊNCIA</a:t>
                      </a:r>
                    </a:p>
                  </a:txBody>
                  <a:tcPr marL="0" marR="0" marT="4127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400" b="1" dirty="0">
                          <a:latin typeface="Calibri"/>
                          <a:cs typeface="Calibri"/>
                        </a:rPr>
                        <a:t>P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Amantadina</a:t>
                      </a:r>
                      <a:endParaRPr lang="en-US"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486386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Zolpidem</a:t>
                      </a: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Benzodiazepínico</a:t>
                      </a:r>
                      <a:endParaRPr lang="en-US"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Metilfenidato</a:t>
                      </a:r>
                      <a:endParaRPr lang="en-US"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0401102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Levodopa</a:t>
                      </a: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7010446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Bromocriptina</a:t>
                      </a:r>
                      <a:endParaRPr lang="en-US"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8712780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Modafinil</a:t>
                      </a: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0826201"/>
                  </a:ext>
                </a:extLst>
              </a:tr>
            </a:tbl>
          </a:graphicData>
        </a:graphic>
      </p:graphicFrame>
      <p:graphicFrame>
        <p:nvGraphicFramePr>
          <p:cNvPr id="19" name="object 2">
            <a:extLst>
              <a:ext uri="{FF2B5EF4-FFF2-40B4-BE49-F238E27FC236}">
                <a16:creationId xmlns:a16="http://schemas.microsoft.com/office/drawing/2014/main" id="{C1D9D990-78EF-23DD-0828-7219D90651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4675191"/>
              </p:ext>
            </p:extLst>
          </p:nvPr>
        </p:nvGraphicFramePr>
        <p:xfrm>
          <a:off x="4958636" y="301118"/>
          <a:ext cx="2136832" cy="25440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958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0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235">
                <a:tc>
                  <a:txBody>
                    <a:bodyPr/>
                    <a:lstStyle/>
                    <a:p>
                      <a:pPr marL="247650" lvl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1100" b="1" kern="1200" spc="-5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HIPERFAGIA</a:t>
                      </a:r>
                    </a:p>
                  </a:txBody>
                  <a:tcPr marL="0" marR="0" marT="4127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400" b="1" dirty="0">
                          <a:latin typeface="Calibri"/>
                          <a:cs typeface="Calibri"/>
                        </a:rPr>
                        <a:t>P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Metilfenidato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486386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Lisdexanfetamina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Bupropiona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Naltrexona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0401102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1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SIbutramina</a:t>
                      </a:r>
                      <a:endParaRPr lang="en-US"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4979310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Fluoxetina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4452651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Topiramato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7010446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Agonistas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de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receptores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GLP-1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435381"/>
                  </a:ext>
                </a:extLst>
              </a:tr>
            </a:tbl>
          </a:graphicData>
        </a:graphic>
      </p:graphicFrame>
      <p:graphicFrame>
        <p:nvGraphicFramePr>
          <p:cNvPr id="21" name="object 2">
            <a:extLst>
              <a:ext uri="{FF2B5EF4-FFF2-40B4-BE49-F238E27FC236}">
                <a16:creationId xmlns:a16="http://schemas.microsoft.com/office/drawing/2014/main" id="{EE0DE726-AC54-02CB-0CCD-B1D77F2BDD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6681755"/>
              </p:ext>
            </p:extLst>
          </p:nvPr>
        </p:nvGraphicFramePr>
        <p:xfrm>
          <a:off x="2830701" y="4859501"/>
          <a:ext cx="2136831" cy="19984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958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0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7160">
                <a:tc>
                  <a:txBody>
                    <a:bodyPr/>
                    <a:lstStyle/>
                    <a:p>
                      <a:pPr marL="247650" lvl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1100" b="1" kern="1200" spc="-5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DESREGULAÇÃO DA ATENÇÃO</a:t>
                      </a:r>
                    </a:p>
                  </a:txBody>
                  <a:tcPr marL="0" marR="0" marT="4127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400" b="1" dirty="0">
                          <a:latin typeface="Calibri"/>
                          <a:cs typeface="Calibri"/>
                        </a:rPr>
                        <a:t>P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Metilfenidato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486386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Lisdexanfetamina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Modafinil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Atomoxetina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0401102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Clonidina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7010446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Inibidores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da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Colinesterase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1527303"/>
                  </a:ext>
                </a:extLst>
              </a:tr>
            </a:tbl>
          </a:graphicData>
        </a:graphic>
      </p:graphicFrame>
      <p:graphicFrame>
        <p:nvGraphicFramePr>
          <p:cNvPr id="23" name="object 2">
            <a:extLst>
              <a:ext uri="{FF2B5EF4-FFF2-40B4-BE49-F238E27FC236}">
                <a16:creationId xmlns:a16="http://schemas.microsoft.com/office/drawing/2014/main" id="{E6FA1AE3-80D4-C35B-98CB-98DADCC5FF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5004340"/>
              </p:ext>
            </p:extLst>
          </p:nvPr>
        </p:nvGraphicFramePr>
        <p:xfrm>
          <a:off x="4953453" y="4440369"/>
          <a:ext cx="2136831" cy="144466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958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0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3960">
                <a:tc>
                  <a:txBody>
                    <a:bodyPr/>
                    <a:lstStyle/>
                    <a:p>
                      <a:pPr marL="247650" lvl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1100" b="1" kern="1200" spc="-5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DEFICIT DE MEMÓRIA</a:t>
                      </a:r>
                    </a:p>
                  </a:txBody>
                  <a:tcPr marL="0" marR="0" marT="4127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rgbClr val="F8F278"/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400" b="1" dirty="0">
                          <a:latin typeface="Calibri"/>
                          <a:cs typeface="Calibri"/>
                        </a:rPr>
                        <a:t>P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rgbClr val="F8F27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Inibidores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da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Colinesterase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(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dçs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Neurodegenerativas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486386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Memantina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(Alzheimer)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Vortioxetina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Litio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0401102"/>
                  </a:ext>
                </a:extLst>
              </a:tr>
            </a:tbl>
          </a:graphicData>
        </a:graphic>
      </p:graphicFrame>
      <p:graphicFrame>
        <p:nvGraphicFramePr>
          <p:cNvPr id="25" name="object 2">
            <a:extLst>
              <a:ext uri="{FF2B5EF4-FFF2-40B4-BE49-F238E27FC236}">
                <a16:creationId xmlns:a16="http://schemas.microsoft.com/office/drawing/2014/main" id="{EE1ED907-2B54-7D96-9FEC-0100EAB52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8443721"/>
              </p:ext>
            </p:extLst>
          </p:nvPr>
        </p:nvGraphicFramePr>
        <p:xfrm>
          <a:off x="4953453" y="5882436"/>
          <a:ext cx="2136833" cy="82586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958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0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453">
                <a:tc>
                  <a:txBody>
                    <a:bodyPr/>
                    <a:lstStyle/>
                    <a:p>
                      <a:pPr marL="247650" lvl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1100" b="1" kern="1200" spc="-5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MEMÓRIA PATOLÓGICA</a:t>
                      </a:r>
                    </a:p>
                  </a:txBody>
                  <a:tcPr marL="0" marR="0" marT="4127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rgbClr val="F8F278"/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400" b="1" dirty="0">
                          <a:latin typeface="Calibri"/>
                          <a:cs typeface="Calibri"/>
                        </a:rPr>
                        <a:t>P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rgbClr val="F8F27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Propranolol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486386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Cetamina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6" name="object 2">
            <a:extLst>
              <a:ext uri="{FF2B5EF4-FFF2-40B4-BE49-F238E27FC236}">
                <a16:creationId xmlns:a16="http://schemas.microsoft.com/office/drawing/2014/main" id="{D985F533-7EC2-465F-7722-31A96B8A20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4096408"/>
              </p:ext>
            </p:extLst>
          </p:nvPr>
        </p:nvGraphicFramePr>
        <p:xfrm>
          <a:off x="7090689" y="301118"/>
          <a:ext cx="2067054" cy="26315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372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8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7160">
                <a:tc>
                  <a:txBody>
                    <a:bodyPr/>
                    <a:lstStyle/>
                    <a:p>
                      <a:pPr marL="247650" lvl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1100" b="1" kern="1200" spc="-5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DESREGULAÇÃO DA ORIENTAÇÃO</a:t>
                      </a:r>
                    </a:p>
                  </a:txBody>
                  <a:tcPr marL="0" marR="0" marT="4127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400" b="1" dirty="0">
                          <a:latin typeface="Calibri"/>
                          <a:cs typeface="Calibri"/>
                        </a:rPr>
                        <a:t>P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Benzodiazepínicos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(delirium Tremens)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486386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Memantina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8377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Donepezila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Antipsicóticos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2 e 3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geração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0401102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1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DISSOCIAÇÃO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9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400" b="1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P</a:t>
                      </a:r>
                      <a:endParaRPr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6047709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ISRS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4038841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Naltrexona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5295358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Lamotrigina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0233830"/>
                  </a:ext>
                </a:extLst>
              </a:tr>
            </a:tbl>
          </a:graphicData>
        </a:graphic>
      </p:graphicFrame>
      <p:graphicFrame>
        <p:nvGraphicFramePr>
          <p:cNvPr id="29" name="object 2">
            <a:extLst>
              <a:ext uri="{FF2B5EF4-FFF2-40B4-BE49-F238E27FC236}">
                <a16:creationId xmlns:a16="http://schemas.microsoft.com/office/drawing/2014/main" id="{C172990E-7282-6151-57AF-FD0CC9CE9D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4190855"/>
              </p:ext>
            </p:extLst>
          </p:nvPr>
        </p:nvGraphicFramePr>
        <p:xfrm>
          <a:off x="4961394" y="2865364"/>
          <a:ext cx="2136831" cy="158380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958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0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235">
                <a:tc>
                  <a:txBody>
                    <a:bodyPr/>
                    <a:lstStyle/>
                    <a:p>
                      <a:pPr marL="247650" lvl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1100" b="1" kern="1200" spc="-5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HIPOFAGIA</a:t>
                      </a:r>
                    </a:p>
                  </a:txBody>
                  <a:tcPr marL="0" marR="0" marT="4127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400" b="1" dirty="0">
                          <a:latin typeface="Calibri"/>
                          <a:cs typeface="Calibri"/>
                        </a:rPr>
                        <a:t>P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Olanzapina</a:t>
                      </a:r>
                      <a:endParaRPr lang="en-US"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486386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Mirtazapina</a:t>
                      </a:r>
                      <a:endParaRPr lang="en-US"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Ciproeptadina</a:t>
                      </a:r>
                      <a:endParaRPr lang="en-US"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Megestrol</a:t>
                      </a: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0401102"/>
                  </a:ext>
                </a:extLst>
              </a:tr>
              <a:tr h="22089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Dronabinol</a:t>
                      </a: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7010446"/>
                  </a:ext>
                </a:extLst>
              </a:tr>
            </a:tbl>
          </a:graphicData>
        </a:graphic>
      </p:graphicFrame>
      <p:graphicFrame>
        <p:nvGraphicFramePr>
          <p:cNvPr id="31" name="object 2">
            <a:extLst>
              <a:ext uri="{FF2B5EF4-FFF2-40B4-BE49-F238E27FC236}">
                <a16:creationId xmlns:a16="http://schemas.microsoft.com/office/drawing/2014/main" id="{3F5EDDDB-DC43-F4C1-28B1-8DEE327A97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5081644"/>
              </p:ext>
            </p:extLst>
          </p:nvPr>
        </p:nvGraphicFramePr>
        <p:xfrm>
          <a:off x="9162927" y="301118"/>
          <a:ext cx="2122421" cy="136291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837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235">
                <a:tc>
                  <a:txBody>
                    <a:bodyPr/>
                    <a:lstStyle/>
                    <a:p>
                      <a:pPr marL="247650" lvl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1100" b="1" kern="1200" spc="-5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AUMENTO DA LIBIDO</a:t>
                      </a:r>
                    </a:p>
                  </a:txBody>
                  <a:tcPr marL="0" marR="0" marT="4127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rgbClr val="F999D2"/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400" b="1" dirty="0">
                          <a:latin typeface="Calibri"/>
                          <a:cs typeface="Calibri"/>
                        </a:rPr>
                        <a:t>P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rgbClr val="F999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ISRS</a:t>
                      </a: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486386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Agonistas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de LHRH</a:t>
                      </a: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Medroxiprogesterona</a:t>
                      </a:r>
                      <a:endParaRPr lang="en-US"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Ciproterona</a:t>
                      </a:r>
                      <a:endParaRPr lang="en-US"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0401102"/>
                  </a:ext>
                </a:extLst>
              </a:tr>
            </a:tbl>
          </a:graphicData>
        </a:graphic>
      </p:graphicFrame>
      <p:graphicFrame>
        <p:nvGraphicFramePr>
          <p:cNvPr id="33" name="object 2">
            <a:extLst>
              <a:ext uri="{FF2B5EF4-FFF2-40B4-BE49-F238E27FC236}">
                <a16:creationId xmlns:a16="http://schemas.microsoft.com/office/drawing/2014/main" id="{272FF97C-12AE-D94E-E110-A54EA9C199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2083243"/>
              </p:ext>
            </p:extLst>
          </p:nvPr>
        </p:nvGraphicFramePr>
        <p:xfrm>
          <a:off x="9162927" y="1666787"/>
          <a:ext cx="2122421" cy="19001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837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235">
                <a:tc>
                  <a:txBody>
                    <a:bodyPr/>
                    <a:lstStyle/>
                    <a:p>
                      <a:pPr marL="247650" lvl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1100" b="1" kern="1200" spc="-5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REDUÇÃO DA LIBIDO</a:t>
                      </a:r>
                    </a:p>
                  </a:txBody>
                  <a:tcPr marL="0" marR="0" marT="4127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rgbClr val="F999D2"/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400" b="1" dirty="0">
                          <a:latin typeface="Calibri"/>
                          <a:cs typeface="Calibri"/>
                        </a:rPr>
                        <a:t>P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rgbClr val="F999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Bremenalotida</a:t>
                      </a:r>
                      <a:endParaRPr lang="en-US"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486386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Flibanserina</a:t>
                      </a:r>
                      <a:endParaRPr lang="en-US"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Testosterona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Bupropiona</a:t>
                      </a:r>
                      <a:endParaRPr lang="en-US"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0401102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Metilfenidato</a:t>
                      </a:r>
                      <a:endParaRPr lang="en-US"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4612749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Buspirona</a:t>
                      </a:r>
                      <a:endParaRPr lang="en-US"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7868359"/>
                  </a:ext>
                </a:extLst>
              </a:tr>
            </a:tbl>
          </a:graphicData>
        </a:graphic>
      </p:graphicFrame>
      <p:graphicFrame>
        <p:nvGraphicFramePr>
          <p:cNvPr id="34" name="object 2">
            <a:extLst>
              <a:ext uri="{FF2B5EF4-FFF2-40B4-BE49-F238E27FC236}">
                <a16:creationId xmlns:a16="http://schemas.microsoft.com/office/drawing/2014/main" id="{27130599-9FF4-A749-30C4-8B55F22FF7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5707091"/>
              </p:ext>
            </p:extLst>
          </p:nvPr>
        </p:nvGraphicFramePr>
        <p:xfrm>
          <a:off x="7095467" y="5623792"/>
          <a:ext cx="2067054" cy="12009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372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8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235">
                <a:tc>
                  <a:txBody>
                    <a:bodyPr/>
                    <a:lstStyle/>
                    <a:p>
                      <a:pPr marL="247650" lvl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1100" b="1" kern="1200" spc="-5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ALT. SENSOPERCEPTIVAS</a:t>
                      </a:r>
                    </a:p>
                  </a:txBody>
                  <a:tcPr marL="0" marR="0" marT="4127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400" b="1" dirty="0">
                          <a:latin typeface="Calibri"/>
                          <a:cs typeface="Calibri"/>
                        </a:rPr>
                        <a:t>P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Antipsicóticos</a:t>
                      </a:r>
                      <a:endParaRPr lang="en-US"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486386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Pimavanserina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(Parkinson)</a:t>
                      </a: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Benzodiazepinicos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(delirium tremens)</a:t>
                      </a: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8" name="object 2">
            <a:extLst>
              <a:ext uri="{FF2B5EF4-FFF2-40B4-BE49-F238E27FC236}">
                <a16:creationId xmlns:a16="http://schemas.microsoft.com/office/drawing/2014/main" id="{C69942FE-8423-03D9-0157-0A751A5403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4856225"/>
              </p:ext>
            </p:extLst>
          </p:nvPr>
        </p:nvGraphicFramePr>
        <p:xfrm>
          <a:off x="7100984" y="2944486"/>
          <a:ext cx="2056760" cy="26824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85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81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1659">
                <a:tc>
                  <a:txBody>
                    <a:bodyPr/>
                    <a:lstStyle/>
                    <a:p>
                      <a:pPr marL="247650" lvl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1100" b="1" kern="1200" spc="-5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DOR/SINT. SOMÁTICOS</a:t>
                      </a:r>
                    </a:p>
                  </a:txBody>
                  <a:tcPr marL="0" marR="0" marT="41275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rgbClr val="F58F61"/>
                    </a:solidFill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400" b="1" dirty="0">
                          <a:latin typeface="Calibri"/>
                          <a:cs typeface="Calibri"/>
                        </a:rPr>
                        <a:t>P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28575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  <a:solidFill>
                      <a:srgbClr val="F58F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ISRSN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4863860"/>
                  </a:ext>
                </a:extLst>
              </a:tr>
              <a:tr h="27370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Antidepressivos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tricíclicos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4450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>
                      <a:solidFill>
                        <a:srgbClr val="66003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Pregabalina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660033"/>
                      </a:solidFill>
                      <a:prstDash val="soli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Gabapentina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0401102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1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Benzodiazepínicos</a:t>
                      </a:r>
                      <a:endParaRPr lang="en-US"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4979310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Carbamazepina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4452651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Cetamina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7010446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Canabinoides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435381"/>
                  </a:ext>
                </a:extLst>
              </a:tr>
              <a:tr h="268634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1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Opióides</a:t>
                      </a:r>
                      <a:endParaRPr sz="11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40005" marB="0">
                    <a:lnL w="28575">
                      <a:solidFill>
                        <a:srgbClr val="660033"/>
                      </a:solidFill>
                      <a:prstDash val="solid"/>
                    </a:lnL>
                    <a:lnR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660033"/>
                      </a:solidFill>
                      <a:prstDash val="solid"/>
                    </a:lnR>
                    <a:lnT w="12700">
                      <a:solidFill>
                        <a:srgbClr val="660033"/>
                      </a:solidFill>
                      <a:prstDash val="solid"/>
                    </a:lnT>
                    <a:lnB w="127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40482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2464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34525</TotalTime>
  <Words>1064</Words>
  <Application>Microsoft Office PowerPoint</Application>
  <PresentationFormat>Widescreen</PresentationFormat>
  <Paragraphs>454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Canva Sans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Heloisa Furtado</dc:creator>
  <cp:lastModifiedBy>Patrícia Furtado</cp:lastModifiedBy>
  <cp:revision>26</cp:revision>
  <dcterms:created xsi:type="dcterms:W3CDTF">2025-04-04T10:06:36Z</dcterms:created>
  <dcterms:modified xsi:type="dcterms:W3CDTF">2025-11-20T20:59:17Z</dcterms:modified>
</cp:coreProperties>
</file>